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media/image25.jpg" ContentType="image/png"/>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50"/>
  </p:notesMasterIdLst>
  <p:sldIdLst>
    <p:sldId id="257" r:id="rId3"/>
    <p:sldId id="308" r:id="rId4"/>
    <p:sldId id="288" r:id="rId5"/>
    <p:sldId id="289" r:id="rId6"/>
    <p:sldId id="261" r:id="rId7"/>
    <p:sldId id="307" r:id="rId8"/>
    <p:sldId id="262" r:id="rId9"/>
    <p:sldId id="309" r:id="rId10"/>
    <p:sldId id="264" r:id="rId11"/>
    <p:sldId id="265" r:id="rId12"/>
    <p:sldId id="267" r:id="rId13"/>
    <p:sldId id="268" r:id="rId14"/>
    <p:sldId id="269" r:id="rId15"/>
    <p:sldId id="270" r:id="rId16"/>
    <p:sldId id="271" r:id="rId17"/>
    <p:sldId id="311" r:id="rId18"/>
    <p:sldId id="272" r:id="rId19"/>
    <p:sldId id="273" r:id="rId20"/>
    <p:sldId id="290" r:id="rId21"/>
    <p:sldId id="275" r:id="rId22"/>
    <p:sldId id="292" r:id="rId23"/>
    <p:sldId id="278" r:id="rId24"/>
    <p:sldId id="279" r:id="rId25"/>
    <p:sldId id="280" r:id="rId26"/>
    <p:sldId id="281" r:id="rId27"/>
    <p:sldId id="282" r:id="rId28"/>
    <p:sldId id="312" r:id="rId29"/>
    <p:sldId id="313" r:id="rId30"/>
    <p:sldId id="314" r:id="rId31"/>
    <p:sldId id="315" r:id="rId32"/>
    <p:sldId id="316" r:id="rId33"/>
    <p:sldId id="283" r:id="rId34"/>
    <p:sldId id="304" r:id="rId35"/>
    <p:sldId id="284" r:id="rId36"/>
    <p:sldId id="294" r:id="rId37"/>
    <p:sldId id="293" r:id="rId38"/>
    <p:sldId id="298" r:id="rId39"/>
    <p:sldId id="297" r:id="rId40"/>
    <p:sldId id="295" r:id="rId41"/>
    <p:sldId id="296" r:id="rId42"/>
    <p:sldId id="299" r:id="rId43"/>
    <p:sldId id="302" r:id="rId44"/>
    <p:sldId id="320" r:id="rId45"/>
    <p:sldId id="318" r:id="rId46"/>
    <p:sldId id="319" r:id="rId47"/>
    <p:sldId id="285" r:id="rId48"/>
    <p:sldId id="287"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53480" autoAdjust="0"/>
  </p:normalViewPr>
  <p:slideViewPr>
    <p:cSldViewPr snapToGrid="0">
      <p:cViewPr varScale="1">
        <p:scale>
          <a:sx n="41" d="100"/>
          <a:sy n="41" d="100"/>
        </p:scale>
        <p:origin x="12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D9DD6B-4039-408B-A24E-9E9C9FEA7020}" type="datetimeFigureOut">
              <a:rPr lang="en-US" smtClean="0"/>
              <a:t>5/8/2018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8E3ADE-8C06-4072-B78F-F31EB18A33C6}" type="slidenum">
              <a:rPr lang="en-US" smtClean="0"/>
              <a:t>‹#›</a:t>
            </a:fld>
            <a:endParaRPr lang="en-US"/>
          </a:p>
        </p:txBody>
      </p:sp>
    </p:spTree>
    <p:extLst>
      <p:ext uri="{BB962C8B-B14F-4D97-AF65-F5344CB8AC3E}">
        <p14:creationId xmlns:p14="http://schemas.microsoft.com/office/powerpoint/2010/main" val="407827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all. Thank you for attending</a:t>
            </a:r>
            <a:r>
              <a:rPr lang="en-US" baseline="0" dirty="0" smtClean="0"/>
              <a:t> our discussion on the recently passed tax reform.  Believe it or not, I am looking forward to talking about the changes with everybody today.</a:t>
            </a:r>
            <a:endParaRPr lang="en-US" dirty="0"/>
          </a:p>
        </p:txBody>
      </p:sp>
    </p:spTree>
    <p:extLst>
      <p:ext uri="{BB962C8B-B14F-4D97-AF65-F5344CB8AC3E}">
        <p14:creationId xmlns:p14="http://schemas.microsoft.com/office/powerpoint/2010/main" val="2211422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Qualified improvement property is any improvement to an interior portion of a building that is nonresidential real property if the improvement is placed in service after the date the building was first placed in service except for any improvement for which the expenditure is attributable to (1) enlargement of the building, (2) any elevator or escalator, or (3) the internal structural framework of the building.</a:t>
            </a:r>
            <a:r>
              <a:rPr lang="en-US" baseline="0" dirty="0" smtClean="0"/>
              <a:t>  The term</a:t>
            </a:r>
            <a:r>
              <a:rPr lang="en-US" dirty="0" smtClean="0"/>
              <a:t> is the consolidation of 4 kinds of property under the old law, qualified leasehold improvements, qualified restaurant improvements, qualified retail improvements and qualified improvement property. The</a:t>
            </a:r>
            <a:r>
              <a:rPr lang="en-US" baseline="0" dirty="0" smtClean="0"/>
              <a:t> advantage of these classes of property under the old tax law was that they had 15 year lives, thus making them eligible for bonus, unlike most buildings, which have 39 year lives. </a:t>
            </a:r>
            <a:r>
              <a:rPr lang="en-US" dirty="0" smtClean="0"/>
              <a:t>Based</a:t>
            </a:r>
            <a:r>
              <a:rPr lang="en-US" baseline="0" dirty="0" smtClean="0"/>
              <a:t> on the Joint Explanatory Statement released by congress in conjunction with successfully passing the reconciled bill through both houses, </a:t>
            </a:r>
            <a:r>
              <a:rPr lang="en-US" dirty="0" smtClean="0"/>
              <a:t>the intent of congress was</a:t>
            </a:r>
            <a:r>
              <a:rPr lang="en-US" baseline="0" dirty="0" smtClean="0"/>
              <a:t> to make the tax life of qualified improvement property 15 years, making it eligible for bonus depreciation. In the haste of trying to get the bill passed, this provision was left out of the TCJA. Thus, at present, qualified improvement property is depreciable over 39 years and not eligible for bonus depreciation. There is expected to be a technical corrections bill coming from Congress addressing this omission, but currently no such bill has been drafted, and it is unclear if the bill will pass Congress. If no update is made qualified improvement property will not be eligible for bonus depreciation. </a:t>
            </a:r>
          </a:p>
          <a:p>
            <a:endParaRPr lang="en-US" baseline="0" dirty="0" smtClean="0"/>
          </a:p>
          <a:p>
            <a:r>
              <a:rPr lang="en-US" baseline="0" dirty="0" smtClean="0"/>
              <a:t>Additionally, the caps on depreciation of passenger vehicles have increased.</a:t>
            </a:r>
          </a:p>
          <a:p>
            <a:endParaRPr lang="en-US" baseline="0" dirty="0" smtClean="0"/>
          </a:p>
          <a:p>
            <a:r>
              <a:rPr lang="en-US" dirty="0" smtClean="0"/>
              <a:t>For businesses</a:t>
            </a:r>
            <a:r>
              <a:rPr lang="en-US" baseline="0" dirty="0" smtClean="0"/>
              <a:t> with an average gross receipts for the previous 3 years in excess of $25 million, the business interest limitation deduction applies. The deduction is limited to 30% of earnings before interest, taxes, depreciation and amortization. The deduction is also the net interest expense, so interest income must be considered in this calculation as well. This will be a significant provision for larger companies that are highly leveraged.</a:t>
            </a:r>
          </a:p>
          <a:p>
            <a:endParaRPr lang="en-US" baseline="0" dirty="0" smtClean="0"/>
          </a:p>
          <a:p>
            <a:r>
              <a:rPr lang="en-US" baseline="0" dirty="0" smtClean="0"/>
              <a:t>In 2022, the limitation will change to 30% of earning before interest and taxes, rather than EBITDA, which will decrease the amount able to be deducted. There are some limited professions that are excluded from this part of the law. </a:t>
            </a:r>
          </a:p>
          <a:p>
            <a:endParaRPr lang="en-US" baseline="0" dirty="0" smtClean="0"/>
          </a:p>
          <a:p>
            <a:r>
              <a:rPr lang="en-US" baseline="0" dirty="0" smtClean="0"/>
              <a:t>Any interest expense that is unable to be taken under the new law can be carried forward indefinitely, until it is able to be taken.</a:t>
            </a:r>
            <a:endParaRPr lang="en-US"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10</a:t>
            </a:fld>
            <a:endParaRPr lang="en-US"/>
          </a:p>
        </p:txBody>
      </p:sp>
    </p:spTree>
    <p:extLst>
      <p:ext uri="{BB962C8B-B14F-4D97-AF65-F5344CB8AC3E}">
        <p14:creationId xmlns:p14="http://schemas.microsoft.com/office/powerpoint/2010/main" val="115766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other</a:t>
            </a:r>
            <a:r>
              <a:rPr lang="en-US" baseline="0" dirty="0" smtClean="0"/>
              <a:t> items of note for businesses</a:t>
            </a:r>
          </a:p>
          <a:p>
            <a:endParaRPr lang="en-US" baseline="0" dirty="0" smtClean="0"/>
          </a:p>
          <a:p>
            <a:r>
              <a:rPr lang="en-US" baseline="0" dirty="0" smtClean="0"/>
              <a:t>C-corps with annual gross receipts of $25 million or less over a three year period may use the cash method of accounting rather than the accrual method. It is important to note that the business must use the cash basis for its financial statements to qualify for this treatment on the tax return. </a:t>
            </a:r>
          </a:p>
          <a:p>
            <a:endParaRPr lang="en-US" baseline="0" dirty="0" smtClean="0"/>
          </a:p>
          <a:p>
            <a:r>
              <a:rPr lang="en-US" baseline="0" dirty="0" smtClean="0"/>
              <a:t>The UNICAP rules provide for an exemption from UNICAP if you are below the same thresholds required to use the cash method. UNICAP is a provision of the tax code that requires taxpayer to absorb certain costs into their inventory, rather than expensing them.</a:t>
            </a:r>
          </a:p>
          <a:p>
            <a:endParaRPr lang="en-US" baseline="0" dirty="0" smtClean="0"/>
          </a:p>
          <a:p>
            <a:r>
              <a:rPr lang="en-US" baseline="0" dirty="0" smtClean="0"/>
              <a:t>The domestic production activities deduction has been eliminated. In short, this gave producers of goods in the US a deduction equal to 9% of their qualified production activities, but it has now been eliminated. It has somewhat been replaced with the pass through income deduction, which will be discussed in greater detail in a few slides.</a:t>
            </a:r>
          </a:p>
          <a:p>
            <a:endParaRPr lang="en-US" baseline="0" dirty="0" smtClean="0"/>
          </a:p>
          <a:p>
            <a:r>
              <a:rPr lang="en-US" baseline="0" dirty="0" smtClean="0"/>
              <a:t>The change in net operating loss or NOL usage only applies to NOLs generated in 2018 or later. Pre-2018 NOL rules are unchanged. For 2018 and later, taxpayers can no longer carry their net operating losses back to prior years. They can, however, carry their NOLS forward forever. It is important to note that the taxpayer can take a maximum net operating loss deduction of 80% of their taxable income in the year of deduction.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11</a:t>
            </a:fld>
            <a:endParaRPr lang="en-US"/>
          </a:p>
        </p:txBody>
      </p:sp>
    </p:spTree>
    <p:extLst>
      <p:ext uri="{BB962C8B-B14F-4D97-AF65-F5344CB8AC3E}">
        <p14:creationId xmlns:p14="http://schemas.microsoft.com/office/powerpoint/2010/main" val="402876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kind exchanges</a:t>
            </a:r>
            <a:r>
              <a:rPr lang="en-US" baseline="0" dirty="0" smtClean="0"/>
              <a:t> are now only allowed for real property, where in the past they were allowed for personal property.  Due to the 100% bonus depreciation, Congress felt that like-kind exchanges of personal property would no longer be relevant.  You will have to recognize the gain on the disposal of the old asset but you are expensing the new asset, which should offset the gain.   </a:t>
            </a:r>
          </a:p>
          <a:p>
            <a:endParaRPr lang="en-US" baseline="0" dirty="0" smtClean="0"/>
          </a:p>
          <a:p>
            <a:r>
              <a:rPr lang="en-US" baseline="0" dirty="0" smtClean="0"/>
              <a:t>While the rules for deducting business/travel meals has not changed, the TCJA updated the rules on the deductibility of entertainment expenses. Under new law there is no deduction allowed for entertainment expenses. Even if an entertainment expense is directly related to or associated with a legitimate business expenses, no deduction is allowed. Entertainment meals are also not deductible. There is one exception to this rule. Entertainment expenses can be fully expensed to the amount they are included in an employee’s income. </a:t>
            </a:r>
          </a:p>
          <a:p>
            <a:endParaRPr lang="en-US" baseline="0" dirty="0" smtClean="0"/>
          </a:p>
          <a:p>
            <a:r>
              <a:rPr lang="en-US" baseline="0" dirty="0" smtClean="0"/>
              <a:t>The TCJA established a paid family and medical leave credit for businesses. This credit allows for the employer to take a credit for wages paid on qualifying leave, as long as the wages exceed 50% of what the employee would have normally gotten if they were working. The credit starts at 12.5% of the wages paid, and increased by .25% for every 1% of wages paid over 50% of the normal pay for a maximum of 25%.</a:t>
            </a:r>
          </a:p>
        </p:txBody>
      </p:sp>
      <p:sp>
        <p:nvSpPr>
          <p:cNvPr id="4" name="Slide Number Placeholder 3"/>
          <p:cNvSpPr>
            <a:spLocks noGrp="1"/>
          </p:cNvSpPr>
          <p:nvPr>
            <p:ph type="sldNum" sz="quarter" idx="10"/>
          </p:nvPr>
        </p:nvSpPr>
        <p:spPr/>
        <p:txBody>
          <a:bodyPr/>
          <a:lstStyle/>
          <a:p>
            <a:fld id="{7D8E3ADE-8C06-4072-B78F-F31EB18A33C6}" type="slidenum">
              <a:rPr lang="en-US" smtClean="0"/>
              <a:t>12</a:t>
            </a:fld>
            <a:endParaRPr lang="en-US"/>
          </a:p>
        </p:txBody>
      </p:sp>
    </p:spTree>
    <p:extLst>
      <p:ext uri="{BB962C8B-B14F-4D97-AF65-F5344CB8AC3E}">
        <p14:creationId xmlns:p14="http://schemas.microsoft.com/office/powerpoint/2010/main" val="1491859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We’ve alluded to it a few times already,</a:t>
            </a:r>
            <a:r>
              <a:rPr lang="en-US" baseline="0" dirty="0" smtClean="0"/>
              <a:t> but now we will discuss what is being referred to as the “pass-through deduction”</a:t>
            </a:r>
            <a:endParaRPr lang="en-US" dirty="0" smtClean="0"/>
          </a:p>
          <a:p>
            <a:endParaRPr lang="en-US" dirty="0" smtClean="0"/>
          </a:p>
        </p:txBody>
      </p:sp>
    </p:spTree>
    <p:extLst>
      <p:ext uri="{BB962C8B-B14F-4D97-AF65-F5344CB8AC3E}">
        <p14:creationId xmlns:p14="http://schemas.microsoft.com/office/powerpoint/2010/main" val="140796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TCJA</a:t>
            </a:r>
            <a:r>
              <a:rPr lang="en-US" baseline="0" dirty="0" smtClean="0"/>
              <a:t> allows for individuals to take a deduction equal to 20% of their qualified business income, subject to certain limitations such as taxable income, filing status, W-2 wages, fixed assets and line of work. These limitations will be discussed in greater detail on the coming slides.</a:t>
            </a:r>
          </a:p>
          <a:p>
            <a:endParaRPr lang="en-US" baseline="0" dirty="0" smtClean="0"/>
          </a:p>
          <a:p>
            <a:r>
              <a:rPr lang="en-US" baseline="0" dirty="0" smtClean="0"/>
              <a:t>Although it may appear straightforward upon first glance, this is actually one of the most complicated and significant pieces of tax legislation for many taxpayers. It is unique in that this area of tax reform that had no predecessor under previous tax law. Additionally it was subject to a lot of discussion and compromise between the parties, as well as between the house and senate.</a:t>
            </a:r>
          </a:p>
          <a:p>
            <a:endParaRPr lang="en-US" baseline="0" dirty="0" smtClean="0"/>
          </a:p>
          <a:p>
            <a:r>
              <a:rPr lang="en-US" baseline="0" dirty="0" smtClean="0"/>
              <a:t>The theory behind this provision is to provide a tax break to small business owners set up as a flow through entity. As previously discussed, the corporate rate took at dramatic drop. We will discuss individual rates later in this presentation, but, although they did decrease, they did not decrease nearly as much as the corporate rate. This provision equalizes some of the tax rate drop for corporations by providing a large benefit to businesses set up as flow through entities, particularly small businesses.</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14</a:t>
            </a:fld>
            <a:endParaRPr lang="en-US"/>
          </a:p>
        </p:txBody>
      </p:sp>
    </p:spTree>
    <p:extLst>
      <p:ext uri="{BB962C8B-B14F-4D97-AF65-F5344CB8AC3E}">
        <p14:creationId xmlns:p14="http://schemas.microsoft.com/office/powerpoint/2010/main" val="329906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qualified business income is important, because it is the basis for the deduction. Qualified</a:t>
            </a:r>
            <a:r>
              <a:rPr lang="en-US" baseline="0" dirty="0" smtClean="0"/>
              <a:t> Business Income is essentially any income or loss effectively connected to the trade or business. </a:t>
            </a:r>
            <a:r>
              <a:rPr lang="en-US" dirty="0" smtClean="0"/>
              <a:t>Qualified business income does not include investment income, such as dividends and interest.</a:t>
            </a:r>
            <a:r>
              <a:rPr lang="en-US" baseline="0" dirty="0" smtClean="0"/>
              <a:t> Qualified business income can be from a partnership, s-</a:t>
            </a:r>
            <a:r>
              <a:rPr lang="en-US" baseline="0" dirty="0" err="1" smtClean="0"/>
              <a:t>corp</a:t>
            </a:r>
            <a:r>
              <a:rPr lang="en-US" baseline="0" dirty="0" smtClean="0"/>
              <a:t>, LLC, or it can be from a sole proprietor. </a:t>
            </a:r>
          </a:p>
          <a:p>
            <a:endParaRPr lang="en-US" baseline="0" dirty="0" smtClean="0"/>
          </a:p>
        </p:txBody>
      </p:sp>
      <p:sp>
        <p:nvSpPr>
          <p:cNvPr id="4" name="Slide Number Placeholder 3"/>
          <p:cNvSpPr>
            <a:spLocks noGrp="1"/>
          </p:cNvSpPr>
          <p:nvPr>
            <p:ph type="sldNum" sz="quarter" idx="10"/>
          </p:nvPr>
        </p:nvSpPr>
        <p:spPr/>
        <p:txBody>
          <a:bodyPr/>
          <a:lstStyle/>
          <a:p>
            <a:fld id="{7D8E3ADE-8C06-4072-B78F-F31EB18A33C6}" type="slidenum">
              <a:rPr lang="en-US" smtClean="0"/>
              <a:t>15</a:t>
            </a:fld>
            <a:endParaRPr lang="en-US"/>
          </a:p>
        </p:txBody>
      </p:sp>
    </p:spTree>
    <p:extLst>
      <p:ext uri="{BB962C8B-B14F-4D97-AF65-F5344CB8AC3E}">
        <p14:creationId xmlns:p14="http://schemas.microsoft.com/office/powerpoint/2010/main" val="328323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will discuss the limitations of the deduction on the next few slides, but it is important to keep in mind that if taxable income of the taxpayer is under $315,000 for married filing jointly or $157,500 for a single filer, then the 20% deduction is not limited.</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16</a:t>
            </a:fld>
            <a:endParaRPr lang="en-US"/>
          </a:p>
        </p:txBody>
      </p:sp>
    </p:spTree>
    <p:extLst>
      <p:ext uri="{BB962C8B-B14F-4D97-AF65-F5344CB8AC3E}">
        <p14:creationId xmlns:p14="http://schemas.microsoft.com/office/powerpoint/2010/main" val="3008115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taxpayer’s taxable income is</a:t>
            </a:r>
            <a:r>
              <a:rPr lang="en-US" baseline="0" dirty="0" smtClean="0"/>
              <a:t> above the thresholds noted on the previous slide, they will be subject to a variety of limitations.  It is important to note that the this portion of bill outlines 2 types of businesses, specified service businesses and non-specified service businesses. </a:t>
            </a:r>
          </a:p>
          <a:p>
            <a:endParaRPr lang="en-US" baseline="0" dirty="0" smtClean="0"/>
          </a:p>
          <a:p>
            <a:r>
              <a:rPr lang="en-US" baseline="0" dirty="0" smtClean="0"/>
              <a:t>The distinction is important because although the limitations are the same numerically for each type of business, the way they are applied is very distinct.</a:t>
            </a:r>
          </a:p>
          <a:p>
            <a:endParaRPr lang="en-US" baseline="0" dirty="0" smtClean="0"/>
          </a:p>
          <a:p>
            <a:r>
              <a:rPr lang="en-US" baseline="0" dirty="0" smtClean="0"/>
              <a:t>The new law defines specified service businesses as being in the fields of health, law, accounting, actuarial science, performing arts, consulting, athletics, financial services, or brokerage service. In addition, the law also provides a catch all for specified service definition as a business where the principal asset is based on the reputation or skill of one or more of its employees. Business that are not specified service business are any business that do not fall under the specified service definition. Generally, non-specified service businesses provide goods to customers. The limitations are harsher on a specified service business than on a non-specified service business. There is some potential for the IRS to issue guidance in regards to these definitions, as the way the law is written leaves many businesses uncertain. </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17</a:t>
            </a:fld>
            <a:endParaRPr lang="en-US"/>
          </a:p>
        </p:txBody>
      </p:sp>
    </p:spTree>
    <p:extLst>
      <p:ext uri="{BB962C8B-B14F-4D97-AF65-F5344CB8AC3E}">
        <p14:creationId xmlns:p14="http://schemas.microsoft.com/office/powerpoint/2010/main" val="297037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non</a:t>
            </a:r>
            <a:r>
              <a:rPr lang="en-US" baseline="0" dirty="0" smtClean="0"/>
              <a:t> specified service business, o</a:t>
            </a:r>
            <a:r>
              <a:rPr lang="en-US" dirty="0" smtClean="0"/>
              <a:t>nce a taxpayer reaches $315,000 MFJ or $157,500 single of taxable income, a limitation applies. The</a:t>
            </a:r>
            <a:r>
              <a:rPr lang="en-US" baseline="0" dirty="0" smtClean="0"/>
              <a:t> limitation is the greater of half of the W-2 wages or a quarter of the w-2 wages plus 2.5% of the unadjusted basis in property. Since the limitation is the greater of these 2 numbers, even if a business has no W-2 wages, the limit will be greater than 0 if they have tangible property. It is also important to note that for non specified service businesses, just because the taxpayer exceeds the limitation threshold, it does not mean that there deduction will be limited. A business that has a lot of employees will typically not run into the wage limitation. Imagine a business that makes $100,000 in QBI and pays $800,000 in wages. 50% of the wages is $400,000 which is well above 20% of the QBI, so the deduction is $20,000 and won’t be limited.</a:t>
            </a:r>
          </a:p>
          <a:p>
            <a:endParaRPr lang="en-US" baseline="0" dirty="0" smtClean="0"/>
          </a:p>
          <a:p>
            <a:r>
              <a:rPr lang="en-US" baseline="0" dirty="0" smtClean="0"/>
              <a:t>The deduction begins to be limited when a taxpayer reaches $315,000 MFJ or $157,500, but the limit does not full apply unless the taxpayer has $415,000 MFJ or $207,500 single of taxable income. Put differently, for a married filing jointly taxpayer, if their taxable income is below $315,000 then there deduction is 20% of QBI, and if their taxable income is above $415,000 their 20% of QBI deduction is limited to greater of half of the W-2 wages or a quarter of the w-2 wages plus 2.5% of the unadjusted basis in property. So what happens to this taxpayer if their taxable income is between $315,000 and $415,000?</a:t>
            </a:r>
          </a:p>
          <a:p>
            <a:endParaRPr lang="en-US" baseline="0" dirty="0" smtClean="0"/>
          </a:p>
          <a:p>
            <a:r>
              <a:rPr lang="en-US" baseline="0" dirty="0" smtClean="0"/>
              <a:t>The TCJA throws another twist in this calculation with the phase in. The phase in applies to taxpayer who are between the thresholds. Whatever percent the taxpayer is within the thresholds is the amount the wage limitation is phased in. Let’s put some numbers to this explain the phase in.</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18</a:t>
            </a:fld>
            <a:endParaRPr lang="en-US"/>
          </a:p>
        </p:txBody>
      </p:sp>
    </p:spTree>
    <p:extLst>
      <p:ext uri="{BB962C8B-B14F-4D97-AF65-F5344CB8AC3E}">
        <p14:creationId xmlns:p14="http://schemas.microsoft.com/office/powerpoint/2010/main" val="1173284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flow chart to help visual the calculation and limitations. This chart illustrates non-specified service businesses.</a:t>
            </a:r>
          </a:p>
          <a:p>
            <a:endParaRPr lang="en-US" dirty="0" smtClean="0"/>
          </a:p>
          <a:p>
            <a:r>
              <a:rPr lang="en-US" dirty="0" smtClean="0"/>
              <a:t>As you can see deduction is not limited if taxable income is below the lower threshold.</a:t>
            </a:r>
            <a:r>
              <a:rPr lang="en-US" baseline="0" dirty="0" smtClean="0"/>
              <a:t> If the taxable income is above the upper threshold we are limited by wages and property. If the taxable income falls within the range we must perform the phase in calculation.</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19</a:t>
            </a:fld>
            <a:endParaRPr lang="en-US"/>
          </a:p>
        </p:txBody>
      </p:sp>
    </p:spTree>
    <p:extLst>
      <p:ext uri="{BB962C8B-B14F-4D97-AF65-F5344CB8AC3E}">
        <p14:creationId xmlns:p14="http://schemas.microsoft.com/office/powerpoint/2010/main" val="386113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of you may remember “School House Rock” and “I’m just a Bill”</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2</a:t>
            </a:fld>
            <a:endParaRPr lang="en-US" dirty="0"/>
          </a:p>
        </p:txBody>
      </p:sp>
    </p:spTree>
    <p:extLst>
      <p:ext uri="{BB962C8B-B14F-4D97-AF65-F5344CB8AC3E}">
        <p14:creationId xmlns:p14="http://schemas.microsoft.com/office/powerpoint/2010/main" val="838369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recap the definition of specified service has been included on this</a:t>
            </a:r>
            <a:r>
              <a:rPr lang="en-US" baseline="0" dirty="0" smtClean="0"/>
              <a:t> slide. </a:t>
            </a:r>
          </a:p>
          <a:p>
            <a:endParaRPr lang="en-US" baseline="0" dirty="0" smtClean="0"/>
          </a:p>
          <a:p>
            <a:r>
              <a:rPr lang="en-US" baseline="0" dirty="0" smtClean="0"/>
              <a:t>Also, recall QBI from a specified service business is not limited if the taxpayer is below their taxable income lower threshold.</a:t>
            </a:r>
          </a:p>
          <a:p>
            <a:endParaRPr lang="en-US" baseline="0" dirty="0" smtClean="0"/>
          </a:p>
          <a:p>
            <a:r>
              <a:rPr lang="en-US" baseline="0" dirty="0" smtClean="0"/>
              <a:t>However, unlike non-specified service businesses, if a taxpayer’s taxable income exceeds the upper end of the threshold, then no deduction is allowed at all. Within the phase in range there are a couple of hoops to jump through. First, we must phase out the income, wages and tangible property based on how far into the phase-in range taxable income falls. Then we must phase-in the limits as was done for non-specified service business. This is easier explained with numbers.</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20</a:t>
            </a:fld>
            <a:endParaRPr lang="en-US"/>
          </a:p>
        </p:txBody>
      </p:sp>
    </p:spTree>
    <p:extLst>
      <p:ext uri="{BB962C8B-B14F-4D97-AF65-F5344CB8AC3E}">
        <p14:creationId xmlns:p14="http://schemas.microsoft.com/office/powerpoint/2010/main" val="2425699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illustrates specified service businesses.</a:t>
            </a:r>
          </a:p>
          <a:p>
            <a:endParaRPr lang="en-US" dirty="0" smtClean="0"/>
          </a:p>
          <a:p>
            <a:r>
              <a:rPr lang="en-US" dirty="0" smtClean="0"/>
              <a:t>As you can see deduction is not limited if taxable income is below the lower threshold.</a:t>
            </a:r>
            <a:r>
              <a:rPr lang="en-US" baseline="0" dirty="0" smtClean="0"/>
              <a:t> If the taxable income is above the upper threshold then no deduction is allowed. If the taxable income falls within the range we must perform the phase out calculation.</a:t>
            </a:r>
            <a:endParaRPr lang="en-US"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21</a:t>
            </a:fld>
            <a:endParaRPr lang="en-US"/>
          </a:p>
        </p:txBody>
      </p:sp>
    </p:spTree>
    <p:extLst>
      <p:ext uri="{BB962C8B-B14F-4D97-AF65-F5344CB8AC3E}">
        <p14:creationId xmlns:p14="http://schemas.microsoft.com/office/powerpoint/2010/main" val="353358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final</a:t>
            </a:r>
            <a:r>
              <a:rPr lang="en-US" baseline="0" dirty="0" smtClean="0"/>
              <a:t> points on this piece of the legislation before we move on.</a:t>
            </a:r>
          </a:p>
          <a:p>
            <a:endParaRPr lang="en-US" baseline="0" dirty="0" smtClean="0"/>
          </a:p>
          <a:p>
            <a:r>
              <a:rPr lang="en-US" baseline="0" dirty="0" smtClean="0"/>
              <a:t>The 20% QBI deduction is calculated separately for each business. A taxpayer with multiple businesses cannot use the wages from one business to increase the limitation of a different business. Taxpayer’s are not required to net qualified business loss with qualified business income between businesses either. Therefore this calculation must be done separately for every business with QBI. </a:t>
            </a:r>
          </a:p>
          <a:p>
            <a:endParaRPr lang="en-US" baseline="0" dirty="0" smtClean="0"/>
          </a:p>
          <a:p>
            <a:r>
              <a:rPr lang="en-US" baseline="0" dirty="0" smtClean="0"/>
              <a:t>If a business has a qualified business loss, rather than qualified business income, it is carried forward indefinitely and applied against the QBI of the business in any future years. The carried forward QBL only needs to be applied against the QBI from the same entity. An entity that is always in losses won't preempt the taxpayer from taking a 20% deduction of the income in a flow through entity that always produces income. </a:t>
            </a:r>
          </a:p>
          <a:p>
            <a:endParaRPr lang="en-US" baseline="0" dirty="0" smtClean="0"/>
          </a:p>
          <a:p>
            <a:r>
              <a:rPr lang="en-US" baseline="0" dirty="0" smtClean="0"/>
              <a:t>If a taxpayer is concerned about hitting any limitations, there are a few strategies that they might be able to use. First, if there are concerns about the wage limitation limiting the deduction and the business employees a lot of independent contractors, it might make sense to hire some of those independent contractors full time.</a:t>
            </a:r>
          </a:p>
          <a:p>
            <a:endParaRPr lang="en-US" baseline="0" dirty="0" smtClean="0"/>
          </a:p>
          <a:p>
            <a:r>
              <a:rPr lang="en-US" baseline="0" dirty="0" smtClean="0"/>
              <a:t>Among other strategies is that if a business has low wages, and needs to increase their limitation through tangible property, they could considering purchasing some property that they are leasing.</a:t>
            </a:r>
          </a:p>
          <a:p>
            <a:endParaRPr lang="en-US" baseline="0" dirty="0" smtClean="0"/>
          </a:p>
          <a:p>
            <a:r>
              <a:rPr lang="en-US" baseline="0" dirty="0" smtClean="0"/>
              <a:t>It also is very important to keep in mind that all numbers in the calculation are the taxpayer’s share. That is to say that if a partnership pays $200,000 in wages during the year, and the taxpayer is 25% partner, $50,000 will be used to calculate the wage limitation.</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22</a:t>
            </a:fld>
            <a:endParaRPr lang="en-US"/>
          </a:p>
        </p:txBody>
      </p:sp>
    </p:spTree>
    <p:extLst>
      <p:ext uri="{BB962C8B-B14F-4D97-AF65-F5344CB8AC3E}">
        <p14:creationId xmlns:p14="http://schemas.microsoft.com/office/powerpoint/2010/main" val="2077369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will move on to discuss individual tax reform.</a:t>
            </a:r>
            <a:endParaRPr lang="en-US" dirty="0" smtClean="0"/>
          </a:p>
        </p:txBody>
      </p:sp>
    </p:spTree>
    <p:extLst>
      <p:ext uri="{BB962C8B-B14F-4D97-AF65-F5344CB8AC3E}">
        <p14:creationId xmlns:p14="http://schemas.microsoft.com/office/powerpoint/2010/main" val="3949399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the tax brackets for single</a:t>
            </a:r>
            <a:r>
              <a:rPr lang="en-US" baseline="0" dirty="0" smtClean="0"/>
              <a:t> tax payers under current law and under the TCJA. As you can see the new law does not reduce the number of brackets, but reduces the rates and increases the amount of income needed to move up a bracket.</a:t>
            </a:r>
          </a:p>
          <a:p>
            <a:endParaRPr lang="en-US" baseline="0" dirty="0" smtClean="0"/>
          </a:p>
          <a:p>
            <a:r>
              <a:rPr lang="en-US" baseline="0" dirty="0" smtClean="0"/>
              <a:t>However, we can see on this slide and the next slide that the individual rate decrease is much less than the 14% rate drop for c-corps.</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24</a:t>
            </a:fld>
            <a:endParaRPr lang="en-US"/>
          </a:p>
        </p:txBody>
      </p:sp>
    </p:spTree>
    <p:extLst>
      <p:ext uri="{BB962C8B-B14F-4D97-AF65-F5344CB8AC3E}">
        <p14:creationId xmlns:p14="http://schemas.microsoft.com/office/powerpoint/2010/main" val="2372115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married filing jointly rates that also have decreased from current law. Capital gain and dividends rates have not changed under the TCJA.</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25</a:t>
            </a:fld>
            <a:endParaRPr lang="en-US"/>
          </a:p>
        </p:txBody>
      </p:sp>
    </p:spTree>
    <p:extLst>
      <p:ext uri="{BB962C8B-B14F-4D97-AF65-F5344CB8AC3E}">
        <p14:creationId xmlns:p14="http://schemas.microsoft.com/office/powerpoint/2010/main" val="2657141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quickly run through some of the other individual</a:t>
            </a:r>
            <a:r>
              <a:rPr lang="en-US" baseline="0" dirty="0" smtClean="0"/>
              <a:t> changes</a:t>
            </a:r>
          </a:p>
          <a:p>
            <a:endParaRPr lang="en-US" baseline="0" dirty="0" smtClean="0"/>
          </a:p>
          <a:p>
            <a:r>
              <a:rPr lang="en-US" baseline="0" dirty="0" smtClean="0"/>
              <a:t>Unlike corporate AMT, individual AMT has not been repealed. However, the exemptions and phase-outs used to calculate AMT have been increased, making it less likely that the individual will have to pay AMT.</a:t>
            </a:r>
          </a:p>
          <a:p>
            <a:endParaRPr lang="en-US" baseline="0" dirty="0" smtClean="0"/>
          </a:p>
          <a:p>
            <a:r>
              <a:rPr lang="en-US" baseline="0" dirty="0" smtClean="0"/>
              <a:t>The TCJA has eliminated personal exemptions. In the past you were allowed a $4,500 deduction for each dependent on your tax return, subject to phase-outs.</a:t>
            </a:r>
          </a:p>
          <a:p>
            <a:endParaRPr lang="en-US" baseline="0" dirty="0" smtClean="0"/>
          </a:p>
          <a:p>
            <a:r>
              <a:rPr lang="en-US" baseline="0" dirty="0" smtClean="0"/>
              <a:t>The standard deduction has doubled to $24,000 for joint filers and $12,000 for singles. This will eliminate the tax benefit of some items for many taxpayers, such as charitable contributions and mortgage interest, when the aggregate amount of itemized deductions does not exceed the standard deduction.</a:t>
            </a:r>
          </a:p>
          <a:p>
            <a:endParaRPr lang="en-US" baseline="0" dirty="0" smtClean="0"/>
          </a:p>
        </p:txBody>
      </p:sp>
      <p:sp>
        <p:nvSpPr>
          <p:cNvPr id="4" name="Slide Number Placeholder 3"/>
          <p:cNvSpPr>
            <a:spLocks noGrp="1"/>
          </p:cNvSpPr>
          <p:nvPr>
            <p:ph type="sldNum" sz="quarter" idx="10"/>
          </p:nvPr>
        </p:nvSpPr>
        <p:spPr/>
        <p:txBody>
          <a:bodyPr/>
          <a:lstStyle/>
          <a:p>
            <a:fld id="{7D8E3ADE-8C06-4072-B78F-F31EB18A33C6}" type="slidenum">
              <a:rPr lang="en-US" smtClean="0"/>
              <a:t>26</a:t>
            </a:fld>
            <a:endParaRPr lang="en-US"/>
          </a:p>
        </p:txBody>
      </p:sp>
    </p:spTree>
    <p:extLst>
      <p:ext uri="{BB962C8B-B14F-4D97-AF65-F5344CB8AC3E}">
        <p14:creationId xmlns:p14="http://schemas.microsoft.com/office/powerpoint/2010/main" val="1004172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extLst>
      <p:ext uri="{BB962C8B-B14F-4D97-AF65-F5344CB8AC3E}">
        <p14:creationId xmlns:p14="http://schemas.microsoft.com/office/powerpoint/2010/main" val="4232539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Commonly know as the mortgage interest deduction, the provision allowing a deduction on the acquisition indebtedness of property has changed. The amount of the loan that interest can be deducted on has decreased. It is important to distinguish that the limit is based on the amount of the loan and not the amount of interest paid.  Additionally there used to be an interest deduction for home equity loans of up to $100,000 that has been repealed. Although this seems rather straightforward, there are a few ins and outs of this provisions that merit further consideration.</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28</a:t>
            </a:fld>
            <a:endParaRPr lang="en-US"/>
          </a:p>
        </p:txBody>
      </p:sp>
    </p:spTree>
    <p:extLst>
      <p:ext uri="{BB962C8B-B14F-4D97-AF65-F5344CB8AC3E}">
        <p14:creationId xmlns:p14="http://schemas.microsoft.com/office/powerpoint/2010/main" val="1943797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Tax law differentiates between 2 different types of loans secured by residences – acquisition indebtedness and home equity indebtedness. To be clear, the definitions of acquisition indebtedness and home equity indebtedness have not changed with the new tax law, so a loan treated as acquisition indebtedness in 2017, will be treated as the same in 2018. However, the limitations and deductibility have changed. We will discuss acquisition indebtedness first.</a:t>
            </a:r>
          </a:p>
          <a:p>
            <a:pPr defTabSz="931774">
              <a:defRPr/>
            </a:pPr>
            <a:endParaRPr lang="en-US" baseline="0" dirty="0" smtClean="0"/>
          </a:p>
          <a:p>
            <a:pPr defTabSz="931774">
              <a:defRPr/>
            </a:pPr>
            <a:r>
              <a:rPr lang="en-US" baseline="0" dirty="0" smtClean="0"/>
              <a:t>As you can read, acquisition indebtedness can be incurred in acquiring or constructing a home, therefore the definition includes mortgage interest. However, the definition of acquisition indebtedness is greater than that. An interest on a loan that substantially improves a residence is also deductible. It is important to note that this loan must be secured by the residence it is improving. From a non-tax perspective, one usually thinks of a loan secured by a residence to substantially improve that residence as a home equity loan. This is not the case for tax, so just because you have a home equity loan with your bank do not automatically lump it into the home equity category for tax purposes. </a:t>
            </a:r>
          </a:p>
          <a:p>
            <a:pPr defTabSz="931774">
              <a:defRPr/>
            </a:pPr>
            <a:endParaRPr lang="en-US" baseline="0" dirty="0" smtClean="0"/>
          </a:p>
          <a:p>
            <a:pPr defTabSz="931774">
              <a:defRPr/>
            </a:pPr>
            <a:r>
              <a:rPr lang="en-US" dirty="0"/>
              <a:t>Under the new tax law, a taxpayer can deduct interest paid on up to $750,000 of their acquisition indebtedness from all qualifying residences where the debt was incurred after 12/15/2017. The limitation for acquisition indebtedness incurred on or before 12/15/2017 is $1,000,000. It is worth noting that the limits are applied to the taxpayer, and not to each residence separately, but it is important to note that the interest on acquisition indebtedness on a maximum of 2 homes per taxpayer are deductible. Thus, if the taxpayer has less than $750,000 of acquisition indebtedness incurred on or before 12/15/2017, they may deduct the interest on acquisition indebtedness incurred after 12/15/2017, so long as the sum of all acquisition indebtedness does not exceed $750,000.</a:t>
            </a:r>
          </a:p>
          <a:p>
            <a:pPr defTabSz="931774">
              <a:defRPr/>
            </a:pPr>
            <a:endParaRPr lang="en-US" dirty="0" smtClean="0"/>
          </a:p>
        </p:txBody>
      </p:sp>
      <p:sp>
        <p:nvSpPr>
          <p:cNvPr id="4" name="Slide Number Placeholder 3"/>
          <p:cNvSpPr>
            <a:spLocks noGrp="1"/>
          </p:cNvSpPr>
          <p:nvPr>
            <p:ph type="sldNum" sz="quarter" idx="10"/>
          </p:nvPr>
        </p:nvSpPr>
        <p:spPr/>
        <p:txBody>
          <a:bodyPr/>
          <a:lstStyle/>
          <a:p>
            <a:fld id="{4018B165-545A-49B4-A675-D1B6F13376EA}" type="slidenum">
              <a:rPr lang="en-US" smtClean="0"/>
              <a:t>29</a:t>
            </a:fld>
            <a:endParaRPr lang="en-US"/>
          </a:p>
        </p:txBody>
      </p:sp>
    </p:spTree>
    <p:extLst>
      <p:ext uri="{BB962C8B-B14F-4D97-AF65-F5344CB8AC3E}">
        <p14:creationId xmlns:p14="http://schemas.microsoft.com/office/powerpoint/2010/main" val="328538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a:t>
            </a:r>
            <a:r>
              <a:rPr lang="en-US" baseline="0" dirty="0" smtClean="0"/>
              <a:t> off by taking a look at the tax reform timeline. As you can see the process of signing this bill into law had many steps.</a:t>
            </a:r>
          </a:p>
          <a:p>
            <a:endParaRPr lang="en-US" baseline="0" dirty="0" smtClean="0"/>
          </a:p>
          <a:p>
            <a:pPr defTabSz="931774">
              <a:defRPr/>
            </a:pPr>
            <a:r>
              <a:rPr lang="en-US" baseline="0" dirty="0" smtClean="0"/>
              <a:t>The timeline spanned from November 2</a:t>
            </a:r>
            <a:r>
              <a:rPr lang="en-US" baseline="30000" dirty="0" smtClean="0"/>
              <a:t>nd</a:t>
            </a:r>
            <a:r>
              <a:rPr lang="en-US" baseline="0" dirty="0" smtClean="0"/>
              <a:t> until</a:t>
            </a:r>
            <a:r>
              <a:rPr lang="en-US" dirty="0" smtClean="0"/>
              <a:t> December 22</a:t>
            </a:r>
            <a:r>
              <a:rPr lang="en-US" baseline="30000" dirty="0" smtClean="0"/>
              <a:t>nd</a:t>
            </a:r>
            <a:r>
              <a:rPr lang="en-US" dirty="0" smtClean="0"/>
              <a:t> when President Trump signed the Tax Cuts and Jobs Act, shortened to TCJA, into law. The TCJA impacts</a:t>
            </a:r>
            <a:r>
              <a:rPr lang="en-US" baseline="0" dirty="0" smtClean="0"/>
              <a:t> 2017 tax returns very little, and most of the changes take effect in years after 12/31/2017. </a:t>
            </a:r>
            <a:endParaRPr lang="en-US" dirty="0" smtClean="0"/>
          </a:p>
          <a:p>
            <a:endParaRPr lang="en-US" baseline="0" dirty="0" smtClean="0"/>
          </a:p>
          <a:p>
            <a:r>
              <a:rPr lang="en-US" baseline="0" dirty="0" smtClean="0"/>
              <a:t>On November 2, the bill was introduced to the House of Representatives by Kevin Brady of Texas. On November 16</a:t>
            </a:r>
            <a:r>
              <a:rPr lang="en-US" baseline="30000" dirty="0" smtClean="0"/>
              <a:t>th</a:t>
            </a:r>
            <a:r>
              <a:rPr lang="en-US" baseline="0" dirty="0" smtClean="0"/>
              <a:t> the House passed the bill, but not before some amendments/mark ups were proposed and a new version of the bill was written by the Committee on Ways and Means. </a:t>
            </a:r>
          </a:p>
          <a:p>
            <a:endParaRPr lang="en-US" baseline="0" dirty="0" smtClean="0"/>
          </a:p>
          <a:p>
            <a:r>
              <a:rPr lang="en-US" baseline="0" dirty="0" smtClean="0"/>
              <a:t>On November 27 the bill was introduced to the Senate. Over the week, approximately 10 different amendments were proposed and voted on by the senate. Some passed and others did not. On December 2 the senate passed an updated version of the bill. The version the senate passed had some major differences from the version the house passed.</a:t>
            </a:r>
          </a:p>
          <a:p>
            <a:endParaRPr lang="en-US" baseline="0" dirty="0" smtClean="0"/>
          </a:p>
          <a:p>
            <a:r>
              <a:rPr lang="en-US" baseline="0" dirty="0" smtClean="0"/>
              <a:t>On December 4, the house voted against the senate version of the bill and requested a conference between the house and the senate, beginning a process known as reconciliation. From December 13-15 the conference was held and the conference report was filed, representing an amended bill. </a:t>
            </a:r>
          </a:p>
          <a:p>
            <a:endParaRPr lang="en-US" baseline="0" dirty="0" smtClean="0"/>
          </a:p>
          <a:p>
            <a:r>
              <a:rPr lang="en-US" baseline="0" dirty="0" smtClean="0"/>
              <a:t>The new bill was introduced to the house and senate on December 19</a:t>
            </a:r>
            <a:r>
              <a:rPr lang="en-US" baseline="30000" dirty="0" smtClean="0"/>
              <a:t>th</a:t>
            </a:r>
            <a:r>
              <a:rPr lang="en-US" baseline="0" dirty="0" smtClean="0"/>
              <a:t>. On December 20</a:t>
            </a:r>
            <a:r>
              <a:rPr lang="en-US" baseline="30000" dirty="0" smtClean="0"/>
              <a:t>th</a:t>
            </a:r>
            <a:r>
              <a:rPr lang="en-US" baseline="0" dirty="0" smtClean="0"/>
              <a:t> the senate proposed an amendment to the bill, which both the house and senate agreed to. </a:t>
            </a:r>
          </a:p>
          <a:p>
            <a:endParaRPr lang="en-US" baseline="0" dirty="0" smtClean="0"/>
          </a:p>
        </p:txBody>
      </p:sp>
      <p:sp>
        <p:nvSpPr>
          <p:cNvPr id="4" name="Slide Number Placeholder 3"/>
          <p:cNvSpPr>
            <a:spLocks noGrp="1"/>
          </p:cNvSpPr>
          <p:nvPr>
            <p:ph type="sldNum" sz="quarter" idx="10"/>
          </p:nvPr>
        </p:nvSpPr>
        <p:spPr/>
        <p:txBody>
          <a:bodyPr/>
          <a:lstStyle/>
          <a:p>
            <a:fld id="{7D8E3ADE-8C06-4072-B78F-F31EB18A33C6}" type="slidenum">
              <a:rPr lang="en-US" smtClean="0"/>
              <a:t>3</a:t>
            </a:fld>
            <a:endParaRPr lang="en-US"/>
          </a:p>
        </p:txBody>
      </p:sp>
    </p:spTree>
    <p:extLst>
      <p:ext uri="{BB962C8B-B14F-4D97-AF65-F5344CB8AC3E}">
        <p14:creationId xmlns:p14="http://schemas.microsoft.com/office/powerpoint/2010/main" val="2298252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Home equity indebtedness is essentially a loan secured against a residence that is not acquisition indebtedness. A few examples of this would be taking out a loan against your residence to purchase a car or pay for college. </a:t>
            </a:r>
            <a:r>
              <a:rPr lang="en-US" baseline="0" dirty="0" smtClean="0"/>
              <a:t>There used to be an interest deduction for home equity loans of up to $100,00 that has been repealed. Unlike the acquisition indebtedness provisions, the deduction is not allowed in 2018 regardless of when the loan was taken out. Thus it is very important to properly classify your loan. </a:t>
            </a:r>
          </a:p>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018B165-545A-49B4-A675-D1B6F13376EA}" type="slidenum">
              <a:rPr lang="en-US" smtClean="0"/>
              <a:t>30</a:t>
            </a:fld>
            <a:endParaRPr lang="en-US"/>
          </a:p>
        </p:txBody>
      </p:sp>
    </p:spTree>
    <p:extLst>
      <p:ext uri="{BB962C8B-B14F-4D97-AF65-F5344CB8AC3E}">
        <p14:creationId xmlns:p14="http://schemas.microsoft.com/office/powerpoint/2010/main" val="1955095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Example 1 is acquisition indebtedness since it relates to the acquisition of the residence. The interest is deductible, but subject to the limitations outlined earlier.</a:t>
            </a:r>
          </a:p>
          <a:p>
            <a:pPr defTabSz="931774">
              <a:defRPr/>
            </a:pPr>
            <a:endParaRPr lang="en-US" dirty="0" smtClean="0"/>
          </a:p>
          <a:p>
            <a:pPr defTabSz="931774">
              <a:defRPr/>
            </a:pPr>
            <a:r>
              <a:rPr lang="en-US" dirty="0" smtClean="0"/>
              <a:t>Example 2 is home equity indebtedness and the interest in nondeductible. The proceeds of the loan are not</a:t>
            </a:r>
            <a:r>
              <a:rPr lang="en-US" baseline="0" dirty="0" smtClean="0"/>
              <a:t> used to substantially improve the residence.</a:t>
            </a:r>
          </a:p>
          <a:p>
            <a:pPr defTabSz="931774">
              <a:defRPr/>
            </a:pPr>
            <a:endParaRPr lang="en-US" baseline="0" dirty="0" smtClean="0"/>
          </a:p>
          <a:p>
            <a:pPr defTabSz="931774">
              <a:defRPr/>
            </a:pPr>
            <a:r>
              <a:rPr lang="en-US" dirty="0" smtClean="0"/>
              <a:t>In example 3, the portion of the loan used to purchase the auto is home equity indebtedness and interest on this portion of the loan is not deductible. The portion of the loan used to renovate the house is acquisition indebtedness and the interest on this portion of the loan is deductible, but subject to the limitations outlined earlier. </a:t>
            </a:r>
          </a:p>
          <a:p>
            <a:pPr defTabSz="931774">
              <a:defRPr/>
            </a:pPr>
            <a:endParaRPr lang="en-US" dirty="0" smtClean="0"/>
          </a:p>
          <a:p>
            <a:pPr defTabSz="931774">
              <a:defRPr/>
            </a:pPr>
            <a:endParaRPr lang="en-US" dirty="0" smtClean="0"/>
          </a:p>
          <a:p>
            <a:pPr defTabSz="931774">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018B165-545A-49B4-A675-D1B6F13376EA}" type="slidenum">
              <a:rPr lang="en-US" smtClean="0"/>
              <a:t>31</a:t>
            </a:fld>
            <a:endParaRPr lang="en-US"/>
          </a:p>
        </p:txBody>
      </p:sp>
    </p:spTree>
    <p:extLst>
      <p:ext uri="{BB962C8B-B14F-4D97-AF65-F5344CB8AC3E}">
        <p14:creationId xmlns:p14="http://schemas.microsoft.com/office/powerpoint/2010/main" val="1742196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maximum amount of state and local taxes that</a:t>
            </a:r>
            <a:r>
              <a:rPr lang="en-US" baseline="0" dirty="0" smtClean="0"/>
              <a:t> can be deducted is capped at $10,000. Previously there was no cap.</a:t>
            </a:r>
          </a:p>
          <a:p>
            <a:endParaRPr lang="en-US" baseline="0" dirty="0" smtClean="0"/>
          </a:p>
          <a:p>
            <a:r>
              <a:rPr lang="en-US" baseline="0" dirty="0" smtClean="0"/>
              <a:t>There is no longer a deduction for casualty and theft losses.</a:t>
            </a:r>
          </a:p>
          <a:p>
            <a:endParaRPr lang="en-US" baseline="0" dirty="0" smtClean="0"/>
          </a:p>
          <a:p>
            <a:pPr defTabSz="931774">
              <a:defRPr/>
            </a:pPr>
            <a:r>
              <a:rPr lang="en-US" baseline="0" dirty="0" smtClean="0"/>
              <a:t>The TCJA has retained the charitable contribution deduction, and has actually increased the deductible amount from 50% of adjusted gross income to 60%. However, there is no longer a deduction paid for athletic seating rights. Athletic seating rights are payments made to a university’s athletic department or booster fund for the ability to purchase tickets to sporting events.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D8E3ADE-8C06-4072-B78F-F31EB18A33C6}" type="slidenum">
              <a:rPr lang="en-US" smtClean="0"/>
              <a:t>32</a:t>
            </a:fld>
            <a:endParaRPr lang="en-US"/>
          </a:p>
        </p:txBody>
      </p:sp>
    </p:spTree>
    <p:extLst>
      <p:ext uri="{BB962C8B-B14F-4D97-AF65-F5344CB8AC3E}">
        <p14:creationId xmlns:p14="http://schemas.microsoft.com/office/powerpoint/2010/main" val="2276121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Previously there were a handful of miscellaneous deductions that could be taken to the extent they exceeded 2% of AGI. Some of these miscellaneous deductions include unreimbursed employee expenses, such as travel costs or uniforms, tax preparation fees, and investments fees.</a:t>
            </a:r>
          </a:p>
          <a:p>
            <a:r>
              <a:rPr lang="en-US" baseline="0" dirty="0" smtClean="0"/>
              <a:t>These have all been eliminated. </a:t>
            </a:r>
          </a:p>
          <a:p>
            <a:endParaRPr lang="en-US" baseline="0" dirty="0" smtClean="0"/>
          </a:p>
          <a:p>
            <a:r>
              <a:rPr lang="en-US" baseline="0" dirty="0" smtClean="0"/>
              <a:t>Businesses will now have to determine plans to reimburse employees for those out-of-pocket expenses.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D8E3ADE-8C06-4072-B78F-F31EB18A33C6}" type="slidenum">
              <a:rPr lang="en-US" smtClean="0"/>
              <a:t>33</a:t>
            </a:fld>
            <a:endParaRPr lang="en-US"/>
          </a:p>
        </p:txBody>
      </p:sp>
    </p:spTree>
    <p:extLst>
      <p:ext uri="{BB962C8B-B14F-4D97-AF65-F5344CB8AC3E}">
        <p14:creationId xmlns:p14="http://schemas.microsoft.com/office/powerpoint/2010/main" val="3730362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Under current law, a taxpayer’s itemized deductions may be limited based on their adjusted gross income, also known as the Pease Limitation. This limitation has been repealed. This limitation applied to most individuals with an AGI over $261,500, depending on filing status. </a:t>
            </a:r>
          </a:p>
          <a:p>
            <a:pPr defTabSz="931774">
              <a:defRPr/>
            </a:pPr>
            <a:endParaRPr lang="en-US" baseline="0" dirty="0" smtClean="0"/>
          </a:p>
          <a:p>
            <a:pPr defTabSz="931774">
              <a:defRPr/>
            </a:pPr>
            <a:r>
              <a:rPr lang="en-US" baseline="0" dirty="0" smtClean="0"/>
              <a:t>The deduction for alimony paid has been eliminated. Additionally, any taxpayer receiving alimony does not have to include it in their taxable income.</a:t>
            </a:r>
          </a:p>
          <a:p>
            <a:pPr defTabSz="931774">
              <a:defRPr/>
            </a:pPr>
            <a:endParaRPr lang="en-US" baseline="0" dirty="0" smtClean="0"/>
          </a:p>
          <a:p>
            <a:pPr defTabSz="931774">
              <a:defRPr/>
            </a:pPr>
            <a:r>
              <a:rPr lang="en-US" baseline="0" dirty="0" smtClean="0"/>
              <a:t>A 529 is a savings plan that can be used on certain future college costs. The plan has some built-in tax advantages. Previously 529 distributions could only be used for certain expenses for postsecondary education. The TCJA has expanded the use of distributions to include private K-12 schools, but does limit the distributions for this to $10,000 per beneficiary each year.  Alabama’s 529 plan now allows for the distributions for the private K-12 schools.</a:t>
            </a:r>
          </a:p>
          <a:p>
            <a:pPr defTabSz="931774">
              <a:defRPr/>
            </a:pPr>
            <a:endParaRPr lang="en-US" baseline="0" dirty="0" smtClean="0"/>
          </a:p>
          <a:p>
            <a:pPr defTabSz="931774">
              <a:defRPr/>
            </a:pPr>
            <a:r>
              <a:rPr lang="en-US" baseline="0" dirty="0" smtClean="0"/>
              <a:t>Starting in 2019, there will no longer be a penalty for failure to comply the affordable care act, also know as Obamacare. The affordable care act still remains in place, however. This is viewed as a step towards dismantling the ACA.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D8E3ADE-8C06-4072-B78F-F31EB18A33C6}" type="slidenum">
              <a:rPr lang="en-US" smtClean="0"/>
              <a:t>34</a:t>
            </a:fld>
            <a:endParaRPr lang="en-US"/>
          </a:p>
        </p:txBody>
      </p:sp>
    </p:spTree>
    <p:extLst>
      <p:ext uri="{BB962C8B-B14F-4D97-AF65-F5344CB8AC3E}">
        <p14:creationId xmlns:p14="http://schemas.microsoft.com/office/powerpoint/2010/main" val="2386688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child and family tax</a:t>
            </a:r>
            <a:r>
              <a:rPr lang="en-US" baseline="0" dirty="0" smtClean="0"/>
              <a:t> credit has increased from$1,500 to $2,000, and the AGI phase out limitation has increased to $200,000 single and $400,000 MFJ, up from $75,000 and $110,000 respectively. Additionally, the refundable portion of the credit has increased from $1,000 to $1,400. Many more taxpayers will see a benefit from this provision.</a:t>
            </a:r>
          </a:p>
          <a:p>
            <a:endParaRPr lang="en-US" baseline="0" dirty="0" smtClean="0"/>
          </a:p>
          <a:p>
            <a:r>
              <a:rPr lang="en-US" baseline="0" dirty="0" smtClean="0"/>
              <a:t>Commonly referred to as the “Kiddie Tax”, the unearned income in excess of $2,100 of a child used to be taxed at the parents rate. This was in place to avoid parents from “sourcing” investment income with their children to take advantage of lower rate. Kiddie tax has been repealed and now the entirety of a child’s unearned income with be taxed at trust tax rates, displayed on the slide.</a:t>
            </a:r>
          </a:p>
          <a:p>
            <a:endParaRPr lang="en-US" baseline="0" dirty="0" smtClean="0"/>
          </a:p>
          <a:p>
            <a:r>
              <a:rPr lang="en-US" baseline="0" dirty="0" smtClean="0"/>
              <a:t>This is one area of simplification – the child’s return can be completed with out waiting on the parent’s return to be completed.</a:t>
            </a:r>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35</a:t>
            </a:fld>
            <a:endParaRPr lang="en-US"/>
          </a:p>
        </p:txBody>
      </p:sp>
    </p:spTree>
    <p:extLst>
      <p:ext uri="{BB962C8B-B14F-4D97-AF65-F5344CB8AC3E}">
        <p14:creationId xmlns:p14="http://schemas.microsoft.com/office/powerpoint/2010/main" val="2754603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 estate and gift tax exempti</a:t>
            </a:r>
            <a:r>
              <a:rPr lang="en-US" i="0" baseline="0" dirty="0" smtClean="0"/>
              <a:t>on has now doubled to $11.2 million for an individual, meaning $11.2 million being transferred via estate or gift is exempted from tax. This is a life-time amount and any amounts gifted in prior years </a:t>
            </a:r>
            <a:r>
              <a:rPr lang="en-US" dirty="0"/>
              <a:t>over the annual gift tax exclusion </a:t>
            </a:r>
            <a:r>
              <a:rPr lang="en-US" i="0" baseline="0" dirty="0" smtClean="0"/>
              <a:t>reduce </a:t>
            </a:r>
            <a:r>
              <a:rPr lang="en-US" baseline="0" dirty="0" smtClean="0"/>
              <a:t>the exemption. The annual gift tax exclusion for 2018 is $15,000 per donor per recipient, up from $14,000 in 2017. This is not a change due to tax reform – just a natural increase for inflation.</a:t>
            </a:r>
          </a:p>
          <a:p>
            <a:pPr defTabSz="931774">
              <a:defRPr/>
            </a:pPr>
            <a:endParaRPr lang="en-US" baseline="0" dirty="0" smtClean="0"/>
          </a:p>
          <a:p>
            <a:pPr defTabSz="931774">
              <a:defRPr/>
            </a:pPr>
            <a:r>
              <a:rPr lang="en-US" dirty="0" smtClean="0"/>
              <a:t>Taxpayer will still get a step-up in basis to fair market values for assets owned at the date of death.</a:t>
            </a:r>
            <a:r>
              <a:rPr lang="en-US" baseline="0" dirty="0" smtClean="0"/>
              <a:t> This is an unchanged provision from prior tax law.</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36</a:t>
            </a:fld>
            <a:endParaRPr lang="en-US"/>
          </a:p>
        </p:txBody>
      </p:sp>
    </p:spTree>
    <p:extLst>
      <p:ext uri="{BB962C8B-B14F-4D97-AF65-F5344CB8AC3E}">
        <p14:creationId xmlns:p14="http://schemas.microsoft.com/office/powerpoint/2010/main" val="2493934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Non-profits are also affected by the TCJA</a:t>
            </a:r>
          </a:p>
        </p:txBody>
      </p:sp>
    </p:spTree>
    <p:extLst>
      <p:ext uri="{BB962C8B-B14F-4D97-AF65-F5344CB8AC3E}">
        <p14:creationId xmlns:p14="http://schemas.microsoft.com/office/powerpoint/2010/main" val="32390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 outlook for nonprofits is thought to be bleak. The Massachusetts nonprofit network estimates the new tax law could reduce non profit giving by $13 billion nationwide. The increased standard deduction means that many more taxpayers will not be itemizing their deductions and will get no tax benefit from contributions. It also thought that the increase in the estate tax exemption will hurt charitable giving, as estates can give more to their beneficiaries tax free. Thus estates will give less to charity and more to their beneficiaries.</a:t>
            </a:r>
          </a:p>
          <a:p>
            <a:pPr defTabSz="931774">
              <a:defRPr/>
            </a:pPr>
            <a:endParaRPr lang="en-US" baseline="0" dirty="0" smtClean="0"/>
          </a:p>
          <a:p>
            <a:pPr defTabSz="931774">
              <a:defRPr/>
            </a:pPr>
            <a:r>
              <a:rPr lang="en-US" baseline="0" dirty="0" smtClean="0"/>
              <a:t>Although there is some indirect negative impact on non-profits, there are also some unfriendly provisions aimed at non-profits. First is a 2.1% excise tax on the compensation of certain employee’s compensation in excess of $1 million. These employees are called covered employees and they are the top 5 highest earning employees in a given year, or any employees considered that have been covered employees in years prior. There is an exemption for certain medical professionals.</a:t>
            </a:r>
          </a:p>
          <a:p>
            <a:pPr defTabSz="931774">
              <a:defRPr/>
            </a:pPr>
            <a:endParaRPr lang="en-US" baseline="0" dirty="0" smtClean="0"/>
          </a:p>
          <a:p>
            <a:pPr defTabSz="931774">
              <a:defRPr/>
            </a:pPr>
            <a:r>
              <a:rPr lang="en-US" baseline="0" dirty="0" smtClean="0"/>
              <a:t>Additionally, there is a 1.4% excise tax on the investment income of colleges and universities. As long as the university had over 500 tuition paying students in the previous year, has assets with a fair market value exceeding $500 thousand per student and has over half of their student in the US they will be subject to this excise tax. Also recall that universities are likely to be hurt by the disallowed deduction for athletic seating rights discussed earlier.</a:t>
            </a:r>
          </a:p>
          <a:p>
            <a:pPr defTabSz="931774">
              <a:defRPr/>
            </a:pPr>
            <a:endParaRPr lang="en-US" baseline="0" dirty="0" smtClean="0"/>
          </a:p>
          <a:p>
            <a:pPr defTabSz="931774">
              <a:defRPr/>
            </a:pPr>
            <a:r>
              <a:rPr lang="en-US" baseline="0" dirty="0" smtClean="0"/>
              <a:t>The new regulations separate the streams of unrelated business income. Previously, a nonprofit could combine their unrelated business income, such as a church renting out their gym for teams to practice in and selling parking spots to businesses during the week. Now non-profits cannot combine reduce the income from one unrelated business with the loss from another.</a:t>
            </a:r>
            <a:endParaRPr lang="en-US"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38</a:t>
            </a:fld>
            <a:endParaRPr lang="en-US"/>
          </a:p>
        </p:txBody>
      </p:sp>
    </p:spTree>
    <p:extLst>
      <p:ext uri="{BB962C8B-B14F-4D97-AF65-F5344CB8AC3E}">
        <p14:creationId xmlns:p14="http://schemas.microsoft.com/office/powerpoint/2010/main" val="2183811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TCJA</a:t>
            </a:r>
            <a:r>
              <a:rPr lang="en-US" baseline="0" dirty="0" smtClean="0"/>
              <a:t> is federal law change, but it does have an impact on states.</a:t>
            </a:r>
            <a:endParaRPr lang="en-US" dirty="0" smtClean="0"/>
          </a:p>
        </p:txBody>
      </p:sp>
    </p:spTree>
    <p:extLst>
      <p:ext uri="{BB962C8B-B14F-4D97-AF65-F5344CB8AC3E}">
        <p14:creationId xmlns:p14="http://schemas.microsoft.com/office/powerpoint/2010/main" val="49618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Before we dive into the meat of the law, let’s cover a few of items that were discussed as potential changes, but ultimately remained unchanged. Given the extensive process we outlined in the previous slide, there were numerous items that were proposed or repealed through amendments. Less radical versions of some of these items were included in the final bill.</a:t>
            </a:r>
          </a:p>
          <a:p>
            <a:pPr defTabSz="931774">
              <a:defRPr/>
            </a:pPr>
            <a:endParaRPr lang="en-US" baseline="0" dirty="0" smtClean="0"/>
          </a:p>
          <a:p>
            <a:pPr defTabSz="931774">
              <a:defRPr/>
            </a:pPr>
            <a:r>
              <a:rPr lang="en-US" baseline="0" dirty="0" smtClean="0"/>
              <a:t>The original bill passed by the house called for the repeal of estate tax. No such provision was included in the senate’s original bill and it was not added during reconciliation. As we will discuss later, the burden of estate tax has been lessened through the TCJA, but there was no full repeal.</a:t>
            </a:r>
          </a:p>
          <a:p>
            <a:pPr defTabSz="931774">
              <a:defRPr/>
            </a:pPr>
            <a:endParaRPr lang="en-US" baseline="0" dirty="0" smtClean="0"/>
          </a:p>
          <a:p>
            <a:pPr defTabSz="931774">
              <a:defRPr/>
            </a:pPr>
            <a:r>
              <a:rPr lang="en-US" dirty="0" smtClean="0"/>
              <a:t>The house also passed the full repeal of AMT for individuals,</a:t>
            </a:r>
            <a:r>
              <a:rPr lang="en-US" baseline="0" dirty="0" smtClean="0"/>
              <a:t> while the senate did not. AMT was rolled back in the signed version of bill, but not repealed. We will briefly touch on this later.</a:t>
            </a:r>
          </a:p>
          <a:p>
            <a:pPr defTabSz="931774">
              <a:defRPr/>
            </a:pPr>
            <a:endParaRPr lang="en-US" baseline="0" dirty="0" smtClean="0"/>
          </a:p>
          <a:p>
            <a:pPr defTabSz="931774">
              <a:defRPr/>
            </a:pPr>
            <a:r>
              <a:rPr lang="en-US" baseline="0" dirty="0" smtClean="0"/>
              <a:t>An individual can exclude $250,000 ($500,000 if married filing jointly) of gain on the sale of a residence if it has been their principal residence for 2 of the previous 5 years. There was much discussion around increasing the time period to 5 of 8 years, but this change was excluded from the final bill.</a:t>
            </a:r>
          </a:p>
          <a:p>
            <a:pPr defTabSz="931774">
              <a:defRPr/>
            </a:pPr>
            <a:endParaRPr lang="en-US" baseline="0" dirty="0" smtClean="0"/>
          </a:p>
          <a:p>
            <a:pPr defTabSz="931774">
              <a:defRPr/>
            </a:pPr>
            <a:r>
              <a:rPr lang="en-US" baseline="0" dirty="0" smtClean="0"/>
              <a:t>There was discussion around eliminating some itemized deductions and credits we have mentioned on this slide. None of the items listed were repealed, and the medical expense deduction actually became easier for taxpayer to take, as we will discuss later.</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4</a:t>
            </a:fld>
            <a:endParaRPr lang="en-US"/>
          </a:p>
        </p:txBody>
      </p:sp>
    </p:spTree>
    <p:extLst>
      <p:ext uri="{BB962C8B-B14F-4D97-AF65-F5344CB8AC3E}">
        <p14:creationId xmlns:p14="http://schemas.microsoft.com/office/powerpoint/2010/main" val="917218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There are 4 ways states can conform to the new provisions.</a:t>
            </a:r>
          </a:p>
          <a:p>
            <a:pPr defTabSz="931774">
              <a:defRPr/>
            </a:pPr>
            <a:endParaRPr lang="en-US" baseline="0" dirty="0" smtClean="0"/>
          </a:p>
          <a:p>
            <a:pPr defTabSz="931774">
              <a:defRPr/>
            </a:pPr>
            <a:r>
              <a:rPr lang="en-US" baseline="0" dirty="0" smtClean="0"/>
              <a:t>Rolling conformity is the most common. This means that the states conforms to the current tax code. Whenever a change is made at the federal tax level, rolling conformity states automatically accept the changes. Alabama tax code observes rolling conformity.</a:t>
            </a:r>
          </a:p>
          <a:p>
            <a:pPr defTabSz="931774">
              <a:defRPr/>
            </a:pPr>
            <a:endParaRPr lang="en-US" baseline="0" dirty="0" smtClean="0"/>
          </a:p>
          <a:p>
            <a:pPr defTabSz="931774">
              <a:defRPr/>
            </a:pPr>
            <a:r>
              <a:rPr lang="en-US" baseline="0" dirty="0" smtClean="0"/>
              <a:t>Static conformity is also common. Static conformity indicates a state conforms to the tax code on a current date. Most of these states update their static date every year, so the impact is the same as a rolling conformity state. That is to say a state may say their tax code conforms to the federal tax code as of 12/31/16. In this case the new tax law would not affect that states income taxes. Many states practicing static conformity have or will update their static date to conform with the TCJA changes.</a:t>
            </a:r>
          </a:p>
          <a:p>
            <a:pPr defTabSz="931774">
              <a:defRPr/>
            </a:pPr>
            <a:endParaRPr lang="en-US" baseline="0" dirty="0" smtClean="0"/>
          </a:p>
          <a:p>
            <a:pPr defTabSz="931774">
              <a:defRPr/>
            </a:pPr>
            <a:r>
              <a:rPr lang="en-US" baseline="0" dirty="0" smtClean="0"/>
              <a:t>Some states do not generally conform to the federal tax code, which means that although they may conform to some sections of the tax code, they generally do not follow the federal tax code and can ignore large pieces of the code. </a:t>
            </a:r>
          </a:p>
          <a:p>
            <a:pPr defTabSz="931774">
              <a:defRPr/>
            </a:pPr>
            <a:endParaRPr lang="en-US" baseline="0" dirty="0" smtClean="0"/>
          </a:p>
          <a:p>
            <a:pPr defTabSz="931774">
              <a:defRPr/>
            </a:pPr>
            <a:r>
              <a:rPr lang="en-US" baseline="0" dirty="0" smtClean="0"/>
              <a:t>No income tax states are just that. They do not levy an income tax.</a:t>
            </a:r>
          </a:p>
          <a:p>
            <a:pPr defTabSz="931774">
              <a:defRPr/>
            </a:pPr>
            <a:endParaRPr lang="en-US" baseline="0" dirty="0" smtClean="0"/>
          </a:p>
          <a:p>
            <a:pPr defTabSz="931774">
              <a:defRPr/>
            </a:pPr>
            <a:r>
              <a:rPr lang="en-US" baseline="0" dirty="0" smtClean="0"/>
              <a:t>Just because a state falls into one of the first 2 categories, it does not mean they have adopted all provisions of the code. Many states will adopt the code and then decouple from various provisions. Most commonly this is seen with depreciation as some states do not allow bonus depreciation. Each state is unique, so be sure to be aware of how the states you are filing in are handling the new law.</a:t>
            </a:r>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7D8E3ADE-8C06-4072-B78F-F31EB18A33C6}" type="slidenum">
              <a:rPr lang="en-US" smtClean="0"/>
              <a:t>40</a:t>
            </a:fld>
            <a:endParaRPr lang="en-US"/>
          </a:p>
        </p:txBody>
      </p:sp>
    </p:spTree>
    <p:extLst>
      <p:ext uri="{BB962C8B-B14F-4D97-AF65-F5344CB8AC3E}">
        <p14:creationId xmlns:p14="http://schemas.microsoft.com/office/powerpoint/2010/main" val="1957422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gone over a many</a:t>
            </a:r>
            <a:r>
              <a:rPr lang="en-US" baseline="0" dirty="0" smtClean="0"/>
              <a:t> of the provisions of the TCJA, let’s discuss planning opportunities</a:t>
            </a:r>
            <a:endParaRPr lang="en-US" dirty="0" smtClean="0"/>
          </a:p>
        </p:txBody>
      </p:sp>
    </p:spTree>
    <p:extLst>
      <p:ext uri="{BB962C8B-B14F-4D97-AF65-F5344CB8AC3E}">
        <p14:creationId xmlns:p14="http://schemas.microsoft.com/office/powerpoint/2010/main" val="3472620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baseline="0" dirty="0" smtClean="0"/>
          </a:p>
          <a:p>
            <a:pPr>
              <a:spcBef>
                <a:spcPct val="0"/>
              </a:spcBef>
            </a:pPr>
            <a:r>
              <a:rPr lang="en-US" baseline="0" dirty="0" smtClean="0"/>
              <a:t>Individuals</a:t>
            </a:r>
          </a:p>
          <a:p>
            <a:pPr>
              <a:spcBef>
                <a:spcPct val="0"/>
              </a:spcBef>
            </a:pPr>
            <a:endParaRPr lang="en-US" baseline="0" dirty="0" smtClean="0"/>
          </a:p>
          <a:p>
            <a:pPr>
              <a:spcBef>
                <a:spcPct val="0"/>
              </a:spcBef>
            </a:pPr>
            <a:r>
              <a:rPr lang="en-US" baseline="0" dirty="0" smtClean="0"/>
              <a:t>Finally, there are a lot of limitations and phase outs to be aware of.  Having an idea of where an individual’s AGI and TI are going to be can allow for planning opportunities, depending on the situation.</a:t>
            </a:r>
          </a:p>
          <a:p>
            <a:pPr>
              <a:spcBef>
                <a:spcPct val="0"/>
              </a:spcBef>
            </a:pPr>
            <a:endParaRPr lang="en-US" baseline="0" dirty="0" smtClean="0"/>
          </a:p>
          <a:p>
            <a:pPr defTabSz="931774">
              <a:defRPr/>
            </a:pPr>
            <a:r>
              <a:rPr lang="en-US" baseline="0" dirty="0" smtClean="0"/>
              <a:t>With state and local taxes being limited to $10,000 for Federal purposes, contributions made through the Accountability Act are treated as charitable contributions and not limited.  Credit is given for up to 50% of the tax due, and carryovers to end of year.  It is easy to reserve the credit, but one caveat is that the payment is due shortly after you reserve the credit for 2018.  We have seen a large increase in the use of the credit, so if interested, check into it sooner than later. The effects of tax reform on the Alabama Accountability Act is unknown. The act which allows contributions to scholarship granting organizations as a credit to Alabama income tax, is expected to be used in high demand, as it essentially let’s the taxpayer convert state taxes (which are now limited at the federal level) to charitable contributions which are generally not limited. It is uncertain is Alabama will update, expand or change the credit in light of the new rules. </a:t>
            </a:r>
            <a:endParaRPr lang="en-US" dirty="0" smtClean="0"/>
          </a:p>
          <a:p>
            <a:endParaRPr lang="en-US" dirty="0" smtClean="0"/>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42</a:t>
            </a:fld>
            <a:endParaRPr lang="en-US"/>
          </a:p>
        </p:txBody>
      </p:sp>
    </p:spTree>
    <p:extLst>
      <p:ext uri="{BB962C8B-B14F-4D97-AF65-F5344CB8AC3E}">
        <p14:creationId xmlns:p14="http://schemas.microsoft.com/office/powerpoint/2010/main" val="1463220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Under the new law, entity selection is key. Based</a:t>
            </a:r>
            <a:r>
              <a:rPr lang="en-US" baseline="0" dirty="0" smtClean="0"/>
              <a:t> on what we’ve discussed it may make sense to change entities. In a vacuum, certain taxpayer could benefit from reduced taxes by switching from an s-</a:t>
            </a:r>
            <a:r>
              <a:rPr lang="en-US" baseline="0" dirty="0" err="1" smtClean="0"/>
              <a:t>corp</a:t>
            </a:r>
            <a:r>
              <a:rPr lang="en-US" baseline="0" dirty="0" smtClean="0"/>
              <a:t> to a c-corp. </a:t>
            </a:r>
            <a:r>
              <a:rPr lang="en-US" baseline="0" smtClean="0"/>
              <a:t>However, that depends on a whole host of factors, some tax related and some not.</a:t>
            </a:r>
          </a:p>
          <a:p>
            <a:endParaRPr lang="en-US" dirty="0" smtClean="0"/>
          </a:p>
        </p:txBody>
      </p:sp>
    </p:spTree>
    <p:extLst>
      <p:ext uri="{BB962C8B-B14F-4D97-AF65-F5344CB8AC3E}">
        <p14:creationId xmlns:p14="http://schemas.microsoft.com/office/powerpoint/2010/main" val="497431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Under the new law, entity selection is key. Based</a:t>
            </a:r>
            <a:r>
              <a:rPr lang="en-US" baseline="0" dirty="0" smtClean="0"/>
              <a:t> on what we’ve discussed it may make sense to change entities. In a vacuum, certain taxpayer could benefit from reduced taxes by switching from an s-</a:t>
            </a:r>
            <a:r>
              <a:rPr lang="en-US" baseline="0" dirty="0" err="1" smtClean="0"/>
              <a:t>corp</a:t>
            </a:r>
            <a:r>
              <a:rPr lang="en-US" baseline="0" dirty="0" smtClean="0"/>
              <a:t> to a c-corp. However, that depends on a whole host of factors, some tax related and some not.</a:t>
            </a:r>
          </a:p>
          <a:p>
            <a:pPr>
              <a:spcBef>
                <a:spcPct val="0"/>
              </a:spcBef>
            </a:pPr>
            <a:endParaRPr lang="en-US" baseline="0" dirty="0" smtClean="0"/>
          </a:p>
          <a:p>
            <a:r>
              <a:rPr lang="en-US" dirty="0"/>
              <a:t>Factors favoring pass-through status</a:t>
            </a:r>
          </a:p>
          <a:p>
            <a:r>
              <a:rPr lang="en-US" dirty="0"/>
              <a:t>• Taxable exit is likely</a:t>
            </a:r>
          </a:p>
          <a:p>
            <a:r>
              <a:rPr lang="en-US" dirty="0"/>
              <a:t>• High or moderate levels of discretionary distributions</a:t>
            </a:r>
          </a:p>
          <a:p>
            <a:r>
              <a:rPr lang="en-US" dirty="0"/>
              <a:t>• Ability to claim the 20 percent pass-through deduction</a:t>
            </a:r>
          </a:p>
          <a:p>
            <a:r>
              <a:rPr lang="en-US" dirty="0"/>
              <a:t>• Significant portion of return on investment derived from unrealized</a:t>
            </a:r>
          </a:p>
          <a:p>
            <a:r>
              <a:rPr lang="en-US" dirty="0"/>
              <a:t>appreciation in business assets, relative to current income</a:t>
            </a:r>
          </a:p>
          <a:p>
            <a:r>
              <a:rPr lang="en-US" dirty="0"/>
              <a:t>• Active investors</a:t>
            </a:r>
          </a:p>
          <a:p>
            <a:r>
              <a:rPr lang="en-US" dirty="0"/>
              <a:t>• Tax sensitive purchaser</a:t>
            </a:r>
          </a:p>
          <a:p>
            <a:endParaRPr lang="en-US" dirty="0"/>
          </a:p>
          <a:p>
            <a:r>
              <a:rPr lang="en-US" dirty="0"/>
              <a:t>Factors favoring C corporation status</a:t>
            </a:r>
          </a:p>
          <a:p>
            <a:r>
              <a:rPr lang="en-US" dirty="0"/>
              <a:t>• Taxable exit is unlikely or in distant future</a:t>
            </a:r>
          </a:p>
          <a:p>
            <a:r>
              <a:rPr lang="en-US" dirty="0"/>
              <a:t>• Modest discretionary distributions</a:t>
            </a:r>
          </a:p>
          <a:p>
            <a:r>
              <a:rPr lang="en-US" dirty="0"/>
              <a:t>• Alternative means to generate cash for owners (e.g., IC-DISC)</a:t>
            </a:r>
          </a:p>
          <a:p>
            <a:r>
              <a:rPr lang="en-US" dirty="0"/>
              <a:t>• Inability to claim the 20 percent pass-through deduction</a:t>
            </a:r>
          </a:p>
          <a:p>
            <a:r>
              <a:rPr lang="en-US" dirty="0"/>
              <a:t>• Passive investors</a:t>
            </a:r>
          </a:p>
          <a:p>
            <a:r>
              <a:rPr lang="en-US" dirty="0"/>
              <a:t>• Significant state income tax on operating income</a:t>
            </a:r>
          </a:p>
          <a:p>
            <a:r>
              <a:rPr lang="en-US" dirty="0"/>
              <a:t>• Tax indifferent purchaser</a:t>
            </a:r>
          </a:p>
          <a:p>
            <a:endParaRPr lang="en-US" dirty="0"/>
          </a:p>
          <a:p>
            <a:endParaRPr lang="en-US" baseline="0" dirty="0" smtClean="0"/>
          </a:p>
          <a:p>
            <a:pPr>
              <a:spcBef>
                <a:spcPct val="0"/>
              </a:spcBef>
            </a:pPr>
            <a:r>
              <a:rPr lang="en-US" dirty="0" smtClean="0"/>
              <a:t>Another</a:t>
            </a:r>
            <a:r>
              <a:rPr lang="en-US" baseline="0" dirty="0" smtClean="0"/>
              <a:t> planning strategy that can make a difference is how the owner’s of a pass-through entity get paid. If a partner in a partnership is paid a guaranteed payment, their QBI will decrease, and thus their potential deduction will decrease. If a partner in a partnership receives what would have been a guaranteed payment as a distribution, they have increased their QBI. S-corporations have anti-abuse rules that require shareholders to receive reasonable compensation, but there could still be some opportunities to explore around this. It is unclear if there will be further legislation to require reasonable compensation in partnerships as well.</a:t>
            </a:r>
          </a:p>
          <a:p>
            <a:pPr>
              <a:spcBef>
                <a:spcPct val="0"/>
              </a:spcBef>
            </a:pPr>
            <a:endParaRPr lang="en-US" baseline="0" dirty="0" smtClean="0"/>
          </a:p>
          <a:p>
            <a:pPr>
              <a:spcBef>
                <a:spcPct val="0"/>
              </a:spcBef>
            </a:pPr>
            <a:r>
              <a:rPr lang="en-US" baseline="0" dirty="0" smtClean="0"/>
              <a:t>As mentioned previously, if a pass through entity is concerned about their partners/shareholders QBI deduction being limited by wages, they could convert some of their contractors to employees to increase their limitation.</a:t>
            </a:r>
          </a:p>
          <a:p>
            <a:pPr>
              <a:spcBef>
                <a:spcPct val="0"/>
              </a:spcBef>
            </a:pPr>
            <a:endParaRPr lang="en-US" baseline="0" dirty="0" smtClean="0"/>
          </a:p>
          <a:p>
            <a:pPr>
              <a:spcBef>
                <a:spcPct val="0"/>
              </a:spcBef>
            </a:pPr>
            <a:r>
              <a:rPr lang="en-US" baseline="0" dirty="0" smtClean="0"/>
              <a:t>Individuals</a:t>
            </a:r>
          </a:p>
          <a:p>
            <a:pPr>
              <a:spcBef>
                <a:spcPct val="0"/>
              </a:spcBef>
            </a:pPr>
            <a:endParaRPr lang="en-US" baseline="0" dirty="0" smtClean="0"/>
          </a:p>
          <a:p>
            <a:pPr>
              <a:spcBef>
                <a:spcPct val="0"/>
              </a:spcBef>
            </a:pPr>
            <a:r>
              <a:rPr lang="en-US" baseline="0" dirty="0" smtClean="0"/>
              <a:t>Finally, there are a lot of limitations and phase outs to be aware of.  Having an idea of where an individual’s AGI and TI are going to be can allow for planning opportunities, depending on the situation.</a:t>
            </a:r>
          </a:p>
          <a:p>
            <a:pPr>
              <a:spcBef>
                <a:spcPct val="0"/>
              </a:spcBef>
            </a:pPr>
            <a:endParaRPr lang="en-US" baseline="0" dirty="0" smtClean="0"/>
          </a:p>
          <a:p>
            <a:pPr defTabSz="931774">
              <a:defRPr/>
            </a:pPr>
            <a:r>
              <a:rPr lang="en-US" baseline="0" dirty="0" smtClean="0"/>
              <a:t>With state and local taxes being limited to $10,000 for Federal purposes, contributions made through the Accountability Act are treated as charitable contributions and not limited.  Credit is given for up to 50% of the tax due, and carryovers to end of year.  It is easy to reserve the credit, but one caveat is that the payment is due shortly after you reserve the credit for 2018.  We have seen a large increase in the use of the credit, so if interested, check into it sooner than later. The effects of tax reform on the Alabama Accountability Act is unknown. The act which allows contributions to scholarship granting organizations as a credit to Alabama income tax, is expected to be used in high demand, as it essentially let’s the taxpayer convert state taxes (which are now limited at the federal level) to charitable contributions which are generally not limited. It is uncertain is Alabama will update, expand or change the credit in light of the new rules. </a:t>
            </a:r>
            <a:endParaRPr lang="en-US" dirty="0" smtClean="0"/>
          </a:p>
          <a:p>
            <a:endParaRPr lang="en-US" dirty="0" smtClean="0"/>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44</a:t>
            </a:fld>
            <a:endParaRPr lang="en-US"/>
          </a:p>
        </p:txBody>
      </p:sp>
    </p:spTree>
    <p:extLst>
      <p:ext uri="{BB962C8B-B14F-4D97-AF65-F5344CB8AC3E}">
        <p14:creationId xmlns:p14="http://schemas.microsoft.com/office/powerpoint/2010/main" val="2388419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Under the new law, entity selection is key. Based</a:t>
            </a:r>
            <a:r>
              <a:rPr lang="en-US" baseline="0" dirty="0" smtClean="0"/>
              <a:t> on what we’ve discussed it may make sense to change entities. In a vacuum, certain taxpayer could benefit from reduced taxes by switching from an s-</a:t>
            </a:r>
            <a:r>
              <a:rPr lang="en-US" baseline="0" dirty="0" err="1" smtClean="0"/>
              <a:t>corp</a:t>
            </a:r>
            <a:r>
              <a:rPr lang="en-US" baseline="0" dirty="0" smtClean="0"/>
              <a:t> to a c-corp. However, that depends on a whole host of factors, some tax related and some not.</a:t>
            </a:r>
          </a:p>
          <a:p>
            <a:pPr>
              <a:spcBef>
                <a:spcPct val="0"/>
              </a:spcBef>
            </a:pPr>
            <a:endParaRPr lang="en-US" baseline="0" dirty="0" smtClean="0"/>
          </a:p>
          <a:p>
            <a:r>
              <a:rPr lang="en-US" dirty="0"/>
              <a:t>Factors favoring pass-through status</a:t>
            </a:r>
          </a:p>
          <a:p>
            <a:r>
              <a:rPr lang="en-US" dirty="0"/>
              <a:t>• Taxable exit is likely</a:t>
            </a:r>
          </a:p>
          <a:p>
            <a:r>
              <a:rPr lang="en-US" dirty="0"/>
              <a:t>• High or moderate levels of discretionary distributions</a:t>
            </a:r>
          </a:p>
          <a:p>
            <a:r>
              <a:rPr lang="en-US" dirty="0"/>
              <a:t>• Ability to claim the 20 percent pass-through deduction</a:t>
            </a:r>
          </a:p>
          <a:p>
            <a:r>
              <a:rPr lang="en-US" dirty="0"/>
              <a:t>• Significant portion of return on investment derived from unrealized</a:t>
            </a:r>
          </a:p>
          <a:p>
            <a:r>
              <a:rPr lang="en-US" dirty="0"/>
              <a:t>appreciation in business assets, relative to current income</a:t>
            </a:r>
          </a:p>
          <a:p>
            <a:r>
              <a:rPr lang="en-US" dirty="0"/>
              <a:t>• Active investors</a:t>
            </a:r>
          </a:p>
          <a:p>
            <a:r>
              <a:rPr lang="en-US" dirty="0"/>
              <a:t>• Tax sensitive purchaser</a:t>
            </a:r>
          </a:p>
          <a:p>
            <a:endParaRPr lang="en-US" dirty="0"/>
          </a:p>
          <a:p>
            <a:r>
              <a:rPr lang="en-US" dirty="0"/>
              <a:t>Factors favoring C corporation status</a:t>
            </a:r>
          </a:p>
          <a:p>
            <a:r>
              <a:rPr lang="en-US" dirty="0"/>
              <a:t>• Taxable exit is unlikely or in distant future</a:t>
            </a:r>
          </a:p>
          <a:p>
            <a:r>
              <a:rPr lang="en-US" dirty="0"/>
              <a:t>• Modest discretionary distributions</a:t>
            </a:r>
          </a:p>
          <a:p>
            <a:r>
              <a:rPr lang="en-US" dirty="0"/>
              <a:t>• Alternative means to generate cash for owners (e.g., IC-DISC)</a:t>
            </a:r>
          </a:p>
          <a:p>
            <a:r>
              <a:rPr lang="en-US" dirty="0"/>
              <a:t>• Inability to claim the 20 percent pass-through deduction</a:t>
            </a:r>
          </a:p>
          <a:p>
            <a:r>
              <a:rPr lang="en-US" dirty="0"/>
              <a:t>• Passive investors</a:t>
            </a:r>
          </a:p>
          <a:p>
            <a:r>
              <a:rPr lang="en-US" dirty="0"/>
              <a:t>• Significant state income tax on operating income</a:t>
            </a:r>
          </a:p>
          <a:p>
            <a:r>
              <a:rPr lang="en-US" dirty="0"/>
              <a:t>• Tax indifferent purchaser</a:t>
            </a:r>
          </a:p>
          <a:p>
            <a:endParaRPr lang="en-US" dirty="0"/>
          </a:p>
          <a:p>
            <a:endParaRPr lang="en-US" baseline="0" dirty="0" smtClean="0"/>
          </a:p>
          <a:p>
            <a:pPr>
              <a:spcBef>
                <a:spcPct val="0"/>
              </a:spcBef>
            </a:pPr>
            <a:r>
              <a:rPr lang="en-US" dirty="0" smtClean="0"/>
              <a:t>Another</a:t>
            </a:r>
            <a:r>
              <a:rPr lang="en-US" baseline="0" dirty="0" smtClean="0"/>
              <a:t> planning strategy that can make a difference is how the owner’s of a pass-through entity get paid. If a partner in a partnership is paid a guaranteed payment, their QBI will decrease, and thus their potential deduction will decrease. If a partner in a partnership receives what would have been a guaranteed payment as a distribution, they have increased their QBI. S-corporations have anti-abuse rules that require shareholders to receive reasonable compensation, but there could still be some opportunities to explore around this. It is unclear if there will be further legislation to require reasonable compensation in partnerships as well.</a:t>
            </a:r>
          </a:p>
          <a:p>
            <a:pPr>
              <a:spcBef>
                <a:spcPct val="0"/>
              </a:spcBef>
            </a:pPr>
            <a:endParaRPr lang="en-US" baseline="0" dirty="0" smtClean="0"/>
          </a:p>
          <a:p>
            <a:pPr>
              <a:spcBef>
                <a:spcPct val="0"/>
              </a:spcBef>
            </a:pPr>
            <a:r>
              <a:rPr lang="en-US" baseline="0" dirty="0" smtClean="0"/>
              <a:t>As mentioned previously, if a pass through entity is concerned about their partners/shareholders QBI deduction being limited by wages, they could convert some of their contractors to employees to increase their limitation.</a:t>
            </a:r>
          </a:p>
          <a:p>
            <a:pPr>
              <a:spcBef>
                <a:spcPct val="0"/>
              </a:spcBef>
            </a:pPr>
            <a:endParaRPr lang="en-US" baseline="0" dirty="0" smtClean="0"/>
          </a:p>
          <a:p>
            <a:pPr>
              <a:spcBef>
                <a:spcPct val="0"/>
              </a:spcBef>
            </a:pPr>
            <a:r>
              <a:rPr lang="en-US" baseline="0" dirty="0" smtClean="0"/>
              <a:t>Individuals</a:t>
            </a:r>
          </a:p>
          <a:p>
            <a:pPr>
              <a:spcBef>
                <a:spcPct val="0"/>
              </a:spcBef>
            </a:pPr>
            <a:endParaRPr lang="en-US" baseline="0" dirty="0" smtClean="0"/>
          </a:p>
          <a:p>
            <a:pPr>
              <a:spcBef>
                <a:spcPct val="0"/>
              </a:spcBef>
            </a:pPr>
            <a:r>
              <a:rPr lang="en-US" baseline="0" dirty="0" smtClean="0"/>
              <a:t>Finally, there are a lot of limitations and phase outs to be aware of.  Having an idea of where an individual’s AGI and TI are going to be can allow for planning opportunities, depending on the situation.</a:t>
            </a:r>
          </a:p>
          <a:p>
            <a:pPr>
              <a:spcBef>
                <a:spcPct val="0"/>
              </a:spcBef>
            </a:pPr>
            <a:endParaRPr lang="en-US" baseline="0" dirty="0" smtClean="0"/>
          </a:p>
          <a:p>
            <a:pPr defTabSz="931774">
              <a:defRPr/>
            </a:pPr>
            <a:r>
              <a:rPr lang="en-US" baseline="0" dirty="0" smtClean="0"/>
              <a:t>With state and local taxes being limited to $10,000 for Federal purposes, contributions made through the Accountability Act are treated as charitable contributions and not limited.  Credit is given for up to 50% of the tax due, and carryovers to end of year.  It is easy to reserve the credit, but one caveat is that the payment is due shortly after you reserve the credit for 2018.  We have seen a large increase in the use of the credit, so if interested, check into it sooner than later. The effects of tax reform on the Alabama Accountability Act is unknown. The act which allows contributions to scholarship granting organizations as a credit to Alabama income tax, is expected to be used in high demand, as it essentially let’s the taxpayer convert state taxes (which are now limited at the federal level) to charitable contributions which are generally not limited. It is uncertain is Alabama will update, expand or change the credit in light of the new rules. </a:t>
            </a:r>
            <a:endParaRPr lang="en-US" dirty="0" smtClean="0"/>
          </a:p>
          <a:p>
            <a:endParaRPr lang="en-US" dirty="0" smtClean="0"/>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45</a:t>
            </a:fld>
            <a:endParaRPr lang="en-US"/>
          </a:p>
        </p:txBody>
      </p:sp>
    </p:spTree>
    <p:extLst>
      <p:ext uri="{BB962C8B-B14F-4D97-AF65-F5344CB8AC3E}">
        <p14:creationId xmlns:p14="http://schemas.microsoft.com/office/powerpoint/2010/main" val="2559220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hit</a:t>
            </a:r>
            <a:r>
              <a:rPr lang="en-US" baseline="0" dirty="0" smtClean="0"/>
              <a:t> on many of the high points from the TCJA, but weren’t able to discuss all the changes in the 500 page bill. We will now take some questions, and are happy to continue the conversation after this session.</a:t>
            </a:r>
            <a:endParaRPr lang="en-US" dirty="0" smtClean="0"/>
          </a:p>
        </p:txBody>
      </p:sp>
    </p:spTree>
    <p:extLst>
      <p:ext uri="{BB962C8B-B14F-4D97-AF65-F5344CB8AC3E}">
        <p14:creationId xmlns:p14="http://schemas.microsoft.com/office/powerpoint/2010/main" val="3770425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3964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 displayed illustrates why C-Corporations are considered to have gained the most from the new tax law. For</a:t>
            </a:r>
            <a:r>
              <a:rPr lang="en-US" baseline="0" dirty="0" smtClean="0"/>
              <a:t> starters, the legislation will cut $1.5 trillion in taxes over the next 10 years, with approximately 56% of the tax cuts helping individuals and 44% going to c-corporations. As the graph illustrates, in 2016 individuals paid 86% of the income tax the federal government receives and the C-corporations pay 14%. Factoring in payroll taxes skews the amount paid to the federal government even more towards individuals. Despite paying a much higher percentage in income taxes to the federal government, individuals will only receive a little more than half of the tax benefit.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5</a:t>
            </a:fld>
            <a:endParaRPr lang="en-US" dirty="0"/>
          </a:p>
        </p:txBody>
      </p:sp>
    </p:spTree>
    <p:extLst>
      <p:ext uri="{BB962C8B-B14F-4D97-AF65-F5344CB8AC3E}">
        <p14:creationId xmlns:p14="http://schemas.microsoft.com/office/powerpoint/2010/main" val="1088505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taxpayers have a lot of specific technical questions around tax reform, but there are some overarching questions on the forefront of people’s minds.</a:t>
            </a:r>
          </a:p>
          <a:p>
            <a:endParaRPr lang="en-US" baseline="0" dirty="0" smtClean="0"/>
          </a:p>
          <a:p>
            <a:r>
              <a:rPr lang="en-US" baseline="0" dirty="0" smtClean="0"/>
              <a:t>First, we can examine the scope of the new law. The changes this law creates are very wide-ranging. In addition to changing pre-existing tax concepts, such as lowering the tax rates, the law introduces new concepts, such as the 20% of qualified business income deduction that will be discussed in greater detail later. The new tax law touches various pieces of the tax return. However, the “bones” of the old tax law are still in place. Items, such as the standard deduction, are still in place and the returns filed in 2017 and 2018 will be somewhat similar. In other words, although the new bill makes changes to the tax law, it does not completely abandon previous legislation.</a:t>
            </a:r>
          </a:p>
          <a:p>
            <a:endParaRPr lang="en-US" baseline="0" dirty="0" smtClean="0"/>
          </a:p>
          <a:p>
            <a:r>
              <a:rPr lang="en-US" baseline="0" dirty="0" smtClean="0"/>
              <a:t>Will my taxes be simpler? The short answer to this question is probably not. While one of the initial goals of tax reform was to simplify the tax code, at some point the authors of the bill departed from that view. One popular tag line throughout the process of tax reform was that the new law will allow most to do their taxes on a form the size of a post card. Now that the law has actually been signed, this is unlikely to be the case. While it is certain that some tax returns will be simpler in 2018, we believe a lot of returns will have the same, or more, complexity in 2018.</a:t>
            </a:r>
          </a:p>
          <a:p>
            <a:endParaRPr lang="en-US" baseline="0" dirty="0" smtClean="0"/>
          </a:p>
          <a:p>
            <a:r>
              <a:rPr lang="en-US" baseline="0" dirty="0" smtClean="0"/>
              <a:t>The question of who will derive the most benefit is a very complex one and cannot be answered in a vacuum. In general, C-corporations will receive the more of a benefit than individuals. However, each taxpayer, whether a business or individual, will have a unique set of circumstances that fit into tax law a certain way. </a:t>
            </a:r>
          </a:p>
          <a:p>
            <a:r>
              <a:rPr lang="en-US" baseline="0" dirty="0" smtClean="0"/>
              <a:t>A lot of the answers to these questions rely on specific taxpayer situations. We will cover those situations in further depth for individuals and businesses.</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6</a:t>
            </a:fld>
            <a:endParaRPr lang="en-US" dirty="0"/>
          </a:p>
        </p:txBody>
      </p:sp>
    </p:spTree>
    <p:extLst>
      <p:ext uri="{BB962C8B-B14F-4D97-AF65-F5344CB8AC3E}">
        <p14:creationId xmlns:p14="http://schemas.microsoft.com/office/powerpoint/2010/main" val="344749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start by discussing</a:t>
            </a:r>
            <a:r>
              <a:rPr lang="en-US" baseline="0" dirty="0" smtClean="0"/>
              <a:t> business tax reform</a:t>
            </a:r>
            <a:endParaRPr lang="en-US" dirty="0" smtClean="0"/>
          </a:p>
        </p:txBody>
      </p:sp>
    </p:spTree>
    <p:extLst>
      <p:ext uri="{BB962C8B-B14F-4D97-AF65-F5344CB8AC3E}">
        <p14:creationId xmlns:p14="http://schemas.microsoft.com/office/powerpoint/2010/main" val="72848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items on this slide are changes for c-corps only</a:t>
            </a:r>
          </a:p>
          <a:p>
            <a:endParaRPr lang="en-US" dirty="0" smtClean="0"/>
          </a:p>
          <a:p>
            <a:r>
              <a:rPr lang="en-US" dirty="0" smtClean="0"/>
              <a:t>The corporate tax rate has been reduced from a graduated 35% rate to a flat 21%</a:t>
            </a:r>
            <a:r>
              <a:rPr lang="en-US" baseline="0" dirty="0" smtClean="0"/>
              <a:t> rate</a:t>
            </a:r>
            <a:r>
              <a:rPr lang="en-US" dirty="0" smtClean="0"/>
              <a:t>. The change was</a:t>
            </a:r>
            <a:r>
              <a:rPr lang="en-US" baseline="0" dirty="0" smtClean="0"/>
              <a:t> effective on 1/1/18, so fiscal year corporate taxpayers will use a blended rate for the their tax year ending in 2018.</a:t>
            </a:r>
            <a:endParaRPr lang="en-US" dirty="0" smtClean="0"/>
          </a:p>
          <a:p>
            <a:endParaRPr lang="en-US" dirty="0" smtClean="0"/>
          </a:p>
          <a:p>
            <a:r>
              <a:rPr lang="en-US" dirty="0" smtClean="0"/>
              <a:t>Alternative minimum tax is repealed for</a:t>
            </a:r>
            <a:r>
              <a:rPr lang="en-US" baseline="0" dirty="0" smtClean="0"/>
              <a:t> c-corps,</a:t>
            </a:r>
          </a:p>
          <a:p>
            <a:endParaRPr lang="en-US" baseline="0" dirty="0" smtClean="0"/>
          </a:p>
          <a:p>
            <a:r>
              <a:rPr lang="en-US" baseline="0" dirty="0" smtClean="0"/>
              <a:t>There is no longer a person service corporation designation, and there is no special rate for these corporations anymore. All c-corps are taxed at a flat 21%. Previously personal service corporations had been taxed at a flat 35%.</a:t>
            </a:r>
          </a:p>
          <a:p>
            <a:endParaRPr lang="en-US" baseline="0" dirty="0" smtClean="0"/>
          </a:p>
          <a:p>
            <a:r>
              <a:rPr lang="en-US" baseline="0" dirty="0" smtClean="0"/>
              <a:t>The dividend received deduction has been changed. To those that were able to take the DRD, this is a negative change to the tax law. The 80% deduction is reduced to 65% and the 70% deduction is reduced to 50%.</a:t>
            </a:r>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8</a:t>
            </a:fld>
            <a:endParaRPr lang="en-US" dirty="0"/>
          </a:p>
        </p:txBody>
      </p:sp>
    </p:spTree>
    <p:extLst>
      <p:ext uri="{BB962C8B-B14F-4D97-AF65-F5344CB8AC3E}">
        <p14:creationId xmlns:p14="http://schemas.microsoft.com/office/powerpoint/2010/main" val="85301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depreciation changes apply not only to c-corps, but to all other types of business entities as well, including s-corps, partnerships, </a:t>
            </a:r>
            <a:r>
              <a:rPr lang="en-US" baseline="0" dirty="0" err="1" smtClean="0"/>
              <a:t>llcs</a:t>
            </a:r>
            <a:r>
              <a:rPr lang="en-US" baseline="0" dirty="0" smtClean="0"/>
              <a:t> and sole proprietors. </a:t>
            </a:r>
          </a:p>
          <a:p>
            <a:endParaRPr lang="en-US" baseline="0" dirty="0" smtClean="0"/>
          </a:p>
          <a:p>
            <a:r>
              <a:rPr lang="en-US" baseline="0" dirty="0" smtClean="0"/>
              <a:t>Previously, the taxpayer could deduct 50% of qualifying assets in the year placed in service and depreciate the reminder over the tax life of the asset. Requirements for asset qualification under old law were the asset must have a tax life of 20 years or less and the property must be new. The new tax law maintains the 20 years or less tax life rule, but used property qualifies for bonus depreciation as long as it is new to the taxpayer. Additionally, the taxpayer can expense 100% the cost of the property in the year placed in service, instead of 50%. The new bonus depreciation rules are valid through 2022 and are phased out through 2026. Another wrinkle to bonus depreciation is that the new law applies to any property acquired and placed in service after 9/27/2017. This is one of the few provisions in the new tax law at went into effect in 2017.</a:t>
            </a:r>
          </a:p>
          <a:p>
            <a:endParaRPr lang="en-US" baseline="0" dirty="0" smtClean="0"/>
          </a:p>
          <a:p>
            <a:r>
              <a:rPr lang="en-US" baseline="0" dirty="0" smtClean="0"/>
              <a:t>The maximum deduction under Section 179 has increased from $500,000 to $1 million. The deduction begins to become limited once the taxpayer has placed in service more than $2.5 million of property in the year.</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8E3ADE-8C06-4072-B78F-F31EB18A33C6}" type="slidenum">
              <a:rPr lang="en-US" smtClean="0"/>
              <a:t>9</a:t>
            </a:fld>
            <a:endParaRPr lang="en-US"/>
          </a:p>
        </p:txBody>
      </p:sp>
    </p:spTree>
    <p:extLst>
      <p:ext uri="{BB962C8B-B14F-4D97-AF65-F5344CB8AC3E}">
        <p14:creationId xmlns:p14="http://schemas.microsoft.com/office/powerpoint/2010/main" val="796024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1ACBB-4990-4188-BA63-6B9269B124D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5913717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1ACBB-4990-4188-BA63-6B9269B124D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170383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1ACBB-4990-4188-BA63-6B9269B124D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1575353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s No Brandin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3"/>
          <p:cNvPicPr>
            <a:picLocks noChangeAspect="1" noChangeArrowheads="1"/>
          </p:cNvPicPr>
          <p:nvPr userDrawn="1"/>
        </p:nvPicPr>
        <p:blipFill>
          <a:blip r:embed="rId2" cstate="print"/>
          <a:srcRect/>
          <a:stretch>
            <a:fillRect/>
          </a:stretch>
        </p:blipFill>
        <p:spPr bwMode="auto">
          <a:xfrm>
            <a:off x="247650" y="0"/>
            <a:ext cx="11944351" cy="1157474"/>
          </a:xfrm>
          <a:prstGeom prst="rect">
            <a:avLst/>
          </a:prstGeom>
          <a:noFill/>
          <a:ln w="9525">
            <a:noFill/>
            <a:miter lim="800000"/>
            <a:headEnd/>
            <a:tailEnd/>
          </a:ln>
        </p:spPr>
      </p:pic>
    </p:spTree>
    <p:extLst>
      <p:ext uri="{BB962C8B-B14F-4D97-AF65-F5344CB8AC3E}">
        <p14:creationId xmlns:p14="http://schemas.microsoft.com/office/powerpoint/2010/main" val="21286023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41ACBB-4990-4188-BA63-6B9269B124D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40107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p:spTree>
      <p:nvGrpSpPr>
        <p:cNvPr id="1" name=""/>
        <p:cNvGrpSpPr/>
        <p:nvPr/>
      </p:nvGrpSpPr>
      <p:grpSpPr>
        <a:xfrm>
          <a:off x="0" y="0"/>
          <a:ext cx="0" cy="0"/>
          <a:chOff x="0" y="0"/>
          <a:chExt cx="0" cy="0"/>
        </a:xfrm>
      </p:grpSpPr>
      <p:pic>
        <p:nvPicPr>
          <p:cNvPr id="7" name="Picture 6" descr="BlueSlideBackground.jpg"/>
          <p:cNvPicPr>
            <a:picLocks noChangeAspect="1"/>
          </p:cNvPicPr>
          <p:nvPr userDrawn="1"/>
        </p:nvPicPr>
        <p:blipFill>
          <a:blip r:embed="rId2" cstate="print"/>
          <a:stretch>
            <a:fillRect/>
          </a:stretch>
        </p:blipFill>
        <p:spPr>
          <a:xfrm>
            <a:off x="0" y="-12192"/>
            <a:ext cx="12192000" cy="6870192"/>
          </a:xfrm>
          <a:prstGeom prst="rect">
            <a:avLst/>
          </a:prstGeom>
        </p:spPr>
      </p:pic>
      <p:sp>
        <p:nvSpPr>
          <p:cNvPr id="2" name="Title 1"/>
          <p:cNvSpPr>
            <a:spLocks noGrp="1"/>
          </p:cNvSpPr>
          <p:nvPr>
            <p:ph type="title"/>
          </p:nvPr>
        </p:nvSpPr>
        <p:spPr>
          <a:xfrm>
            <a:off x="101601" y="2853466"/>
            <a:ext cx="10339833" cy="1151068"/>
          </a:xfrm>
          <a:prstGeom prst="rect">
            <a:avLst/>
          </a:prstGeom>
        </p:spPr>
        <p:txBody>
          <a:bodyPr>
            <a:normAutofit/>
          </a:bodyPr>
          <a:lstStyle>
            <a:lvl1pPr algn="l">
              <a:defRPr sz="3600" b="1" baseline="0"/>
            </a:lvl1pPr>
          </a:lstStyle>
          <a:p>
            <a:r>
              <a:rPr lang="en-US" dirty="0" smtClean="0"/>
              <a:t>Click to edit Master title style</a:t>
            </a:r>
            <a:endParaRPr lang="en-US" dirty="0"/>
          </a:p>
        </p:txBody>
      </p:sp>
      <p:sp>
        <p:nvSpPr>
          <p:cNvPr id="5" name="Subtitle 2"/>
          <p:cNvSpPr>
            <a:spLocks noGrp="1"/>
          </p:cNvSpPr>
          <p:nvPr>
            <p:ph type="subTitle" idx="1"/>
          </p:nvPr>
        </p:nvSpPr>
        <p:spPr>
          <a:xfrm>
            <a:off x="101600" y="4038600"/>
            <a:ext cx="9947032" cy="512300"/>
          </a:xfrm>
          <a:prstGeom prst="rect">
            <a:avLst/>
          </a:prstGeom>
        </p:spPr>
        <p:txBody>
          <a:bodyPr anchor="t">
            <a:normAutofit/>
          </a:bodyPr>
          <a:lstStyle>
            <a:lvl1pPr marL="0" indent="0" algn="l">
              <a:buNone/>
              <a:defRPr sz="16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893386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s w/ Branding">
    <p:spTree>
      <p:nvGrpSpPr>
        <p:cNvPr id="1" name=""/>
        <p:cNvGrpSpPr/>
        <p:nvPr/>
      </p:nvGrpSpPr>
      <p:grpSpPr>
        <a:xfrm>
          <a:off x="0" y="0"/>
          <a:ext cx="0" cy="0"/>
          <a:chOff x="0" y="0"/>
          <a:chExt cx="0" cy="0"/>
        </a:xfrm>
      </p:grpSpPr>
      <p:sp>
        <p:nvSpPr>
          <p:cNvPr id="5" name="Content Placeholder 24"/>
          <p:cNvSpPr>
            <a:spLocks noGrp="1"/>
          </p:cNvSpPr>
          <p:nvPr>
            <p:ph idx="4294967295"/>
          </p:nvPr>
        </p:nvSpPr>
        <p:spPr>
          <a:xfrm>
            <a:off x="508001" y="1295401"/>
            <a:ext cx="11087100" cy="4240619"/>
          </a:xfrm>
        </p:spPr>
        <p:txBody>
          <a:bodyPr>
            <a:normAutofit/>
          </a:bodyPr>
          <a:lstStyle/>
          <a:p>
            <a:pPr marL="0" lvl="1" indent="0">
              <a:buFont typeface="Arial" pitchFamily="34" charset="0"/>
              <a:buNone/>
            </a:pPr>
            <a:endParaRPr lang="en-US" sz="1800" b="1" dirty="0" smtClean="0">
              <a:latin typeface="Century Gothic" pitchFamily="34" charset="0"/>
              <a:cs typeface="Arial" pitchFamily="34" charset="0"/>
            </a:endParaRPr>
          </a:p>
          <a:p>
            <a:pPr marL="0" lvl="1" indent="0" algn="ctr">
              <a:buFont typeface="Arial" pitchFamily="34" charset="0"/>
              <a:buNone/>
            </a:pPr>
            <a:r>
              <a:rPr lang="en-US" sz="1800" dirty="0" smtClean="0">
                <a:latin typeface="Century Gothic" pitchFamily="34" charset="0"/>
                <a:cs typeface="Arial" pitchFamily="34" charset="0"/>
              </a:rPr>
              <a:t>Contact Info Page</a:t>
            </a:r>
          </a:p>
          <a:p>
            <a:pPr marL="0" lvl="1" indent="0">
              <a:buFont typeface="Arial" pitchFamily="34" charset="0"/>
              <a:buNone/>
            </a:pPr>
            <a:endParaRPr lang="en-US" sz="1800" b="1" dirty="0" smtClean="0">
              <a:latin typeface="Century Gothic" pitchFamily="34" charset="0"/>
              <a:cs typeface="Arial" pitchFamily="34" charset="0"/>
            </a:endParaRPr>
          </a:p>
          <a:p>
            <a:pPr marL="0" lvl="1">
              <a:buFont typeface="Arial" pitchFamily="34" charset="0"/>
              <a:buNone/>
            </a:pPr>
            <a:endParaRPr lang="en-US" sz="1600" dirty="0">
              <a:latin typeface="Century Gothic" pitchFamily="34" charset="0"/>
              <a:cs typeface="Arial" pitchFamily="34" charset="0"/>
            </a:endParaRPr>
          </a:p>
          <a:p>
            <a:pPr lvl="4">
              <a:buFont typeface="+mj-lt"/>
              <a:buNone/>
            </a:pPr>
            <a:endParaRPr lang="en-US" sz="1800" dirty="0" smtClean="0">
              <a:latin typeface="Arial" pitchFamily="34" charset="0"/>
              <a:cs typeface="Arial" pitchFamily="34" charset="0"/>
            </a:endParaRPr>
          </a:p>
          <a:p>
            <a:pPr lvl="4">
              <a:buFont typeface="+mj-lt"/>
              <a:buNone/>
            </a:pPr>
            <a:endParaRPr lang="en-US" sz="1800" dirty="0" smtClean="0">
              <a:latin typeface="Arial" pitchFamily="34" charset="0"/>
              <a:cs typeface="Arial" pitchFamily="34" charset="0"/>
            </a:endParaRPr>
          </a:p>
          <a:p>
            <a:pPr lvl="2">
              <a:buFont typeface="Arial" pitchFamily="34" charset="0"/>
              <a:buNone/>
            </a:pPr>
            <a:endParaRPr lang="en-US" sz="1800" dirty="0" smtClean="0">
              <a:latin typeface="Arial" pitchFamily="34" charset="0"/>
              <a:cs typeface="Arial" pitchFamily="34" charset="0"/>
            </a:endParaRPr>
          </a:p>
          <a:p>
            <a:pPr lvl="2">
              <a:buFont typeface="Arial" pitchFamily="34" charset="0"/>
              <a:buNone/>
            </a:pPr>
            <a:endParaRPr lang="en-US" sz="1800" b="1" dirty="0" smtClean="0">
              <a:latin typeface="Arial" pitchFamily="34" charset="0"/>
              <a:cs typeface="Arial" pitchFamily="34" charset="0"/>
            </a:endParaRPr>
          </a:p>
          <a:p>
            <a:pPr lvl="2">
              <a:buFont typeface="Arial" pitchFamily="34" charset="0"/>
              <a:buNone/>
            </a:pPr>
            <a:endParaRPr lang="en-US" sz="1800" dirty="0" smtClean="0">
              <a:latin typeface="Arial" pitchFamily="34" charset="0"/>
              <a:cs typeface="Arial" pitchFamily="34" charset="0"/>
            </a:endParaRPr>
          </a:p>
          <a:p>
            <a:pPr lvl="2">
              <a:buFont typeface="Arial" pitchFamily="34" charset="0"/>
              <a:buNone/>
            </a:pPr>
            <a:endParaRPr lang="en-US" dirty="0" smtClean="0">
              <a:latin typeface="Arial" pitchFamily="34" charset="0"/>
              <a:cs typeface="Arial" pitchFamily="34" charset="0"/>
            </a:endParaRPr>
          </a:p>
          <a:p>
            <a:pPr lvl="2">
              <a:buFont typeface="Arial" pitchFamily="34" charset="0"/>
              <a:buNone/>
            </a:pPr>
            <a:endParaRPr lang="en-US" dirty="0" smtClean="0">
              <a:latin typeface="Arial" pitchFamily="34" charset="0"/>
              <a:cs typeface="Arial" pitchFamily="34" charset="0"/>
            </a:endParaRPr>
          </a:p>
        </p:txBody>
      </p:sp>
      <p:pic>
        <p:nvPicPr>
          <p:cNvPr id="6" name="Picture 2"/>
          <p:cNvPicPr>
            <a:picLocks noChangeAspect="1" noChangeArrowheads="1"/>
          </p:cNvPicPr>
          <p:nvPr userDrawn="1"/>
        </p:nvPicPr>
        <p:blipFill>
          <a:blip r:embed="rId2" cstate="print"/>
          <a:srcRect/>
          <a:stretch>
            <a:fillRect/>
          </a:stretch>
        </p:blipFill>
        <p:spPr bwMode="auto">
          <a:xfrm>
            <a:off x="495301" y="1"/>
            <a:ext cx="11696700" cy="1133475"/>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print"/>
          <a:srcRect/>
          <a:stretch>
            <a:fillRect/>
          </a:stretch>
        </p:blipFill>
        <p:spPr bwMode="auto">
          <a:xfrm>
            <a:off x="8128000" y="6396220"/>
            <a:ext cx="3625851" cy="347911"/>
          </a:xfrm>
          <a:prstGeom prst="rect">
            <a:avLst/>
          </a:prstGeom>
          <a:noFill/>
          <a:ln w="9525">
            <a:noFill/>
            <a:miter lim="800000"/>
            <a:headEnd/>
            <a:tailEnd/>
          </a:ln>
        </p:spPr>
      </p:pic>
      <p:pic>
        <p:nvPicPr>
          <p:cNvPr id="8" name="Picture 7" descr="New logo - color - centered.jpg"/>
          <p:cNvPicPr>
            <a:picLocks noChangeAspect="1"/>
          </p:cNvPicPr>
          <p:nvPr userDrawn="1"/>
        </p:nvPicPr>
        <p:blipFill>
          <a:blip r:embed="rId4" cstate="print"/>
          <a:stretch>
            <a:fillRect/>
          </a:stretch>
        </p:blipFill>
        <p:spPr>
          <a:xfrm>
            <a:off x="508001" y="5790303"/>
            <a:ext cx="3556000" cy="883763"/>
          </a:xfrm>
          <a:prstGeom prst="rect">
            <a:avLst/>
          </a:prstGeom>
        </p:spPr>
      </p:pic>
    </p:spTree>
    <p:extLst>
      <p:ext uri="{BB962C8B-B14F-4D97-AF65-F5344CB8AC3E}">
        <p14:creationId xmlns:p14="http://schemas.microsoft.com/office/powerpoint/2010/main" val="39211536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claimer Slide">
    <p:spTree>
      <p:nvGrpSpPr>
        <p:cNvPr id="1" name=""/>
        <p:cNvGrpSpPr/>
        <p:nvPr/>
      </p:nvGrpSpPr>
      <p:grpSpPr>
        <a:xfrm>
          <a:off x="0" y="0"/>
          <a:ext cx="0" cy="0"/>
          <a:chOff x="0" y="0"/>
          <a:chExt cx="0" cy="0"/>
        </a:xfrm>
      </p:grpSpPr>
      <p:pic>
        <p:nvPicPr>
          <p:cNvPr id="3" name="Picture 3"/>
          <p:cNvPicPr>
            <a:picLocks noChangeAspect="1" noChangeArrowheads="1"/>
          </p:cNvPicPr>
          <p:nvPr userDrawn="1"/>
        </p:nvPicPr>
        <p:blipFill>
          <a:blip r:embed="rId2" cstate="print"/>
          <a:srcRect/>
          <a:stretch>
            <a:fillRect/>
          </a:stretch>
        </p:blipFill>
        <p:spPr bwMode="auto">
          <a:xfrm>
            <a:off x="247650" y="0"/>
            <a:ext cx="11944351" cy="1157474"/>
          </a:xfrm>
          <a:prstGeom prst="rect">
            <a:avLst/>
          </a:prstGeom>
          <a:noFill/>
          <a:ln w="9525">
            <a:noFill/>
            <a:miter lim="800000"/>
            <a:headEnd/>
            <a:tailEnd/>
          </a:ln>
        </p:spPr>
      </p:pic>
      <p:sp>
        <p:nvSpPr>
          <p:cNvPr id="4" name="Rectangle 3"/>
          <p:cNvSpPr/>
          <p:nvPr userDrawn="1"/>
        </p:nvSpPr>
        <p:spPr>
          <a:xfrm>
            <a:off x="1866900" y="1943100"/>
            <a:ext cx="7900877" cy="2246769"/>
          </a:xfrm>
          <a:prstGeom prst="rect">
            <a:avLst/>
          </a:prstGeom>
        </p:spPr>
        <p:txBody>
          <a:bodyPr wrap="square">
            <a:spAutoFit/>
          </a:bodyPr>
          <a:lstStyle/>
          <a:p>
            <a:r>
              <a:rPr lang="en-US" sz="1100" b="1" dirty="0" smtClean="0">
                <a:latin typeface="Century Gothic" pitchFamily="34" charset="0"/>
              </a:rPr>
              <a:t>Disclaimer</a:t>
            </a:r>
            <a:endParaRPr lang="en-US" sz="1100" dirty="0" smtClean="0">
              <a:latin typeface="Century Gothic" pitchFamily="34" charset="0"/>
            </a:endParaRPr>
          </a:p>
          <a:p>
            <a:r>
              <a:rPr lang="en-US" sz="1100" dirty="0" smtClean="0">
                <a:latin typeface="Century Gothic" pitchFamily="34" charset="0"/>
              </a:rPr>
              <a:t>The information contained herein is general in nature and based on authorities that are subject to change. Jackson Thornton guarantees neither the accuracy nor completeness of any information and is not responsible for any errors or omissions, or for results obtained by others as a result of reliance upon such information. Jackson Thornton assumes no obligation to inform the reader of any changes in tax laws or other factors that could affect information contained herein. This publication does not, and is not intended to, provide legal, tax or accounting advice, and readers should consult their tax advisors concerning the application of tax laws to their particular situations.</a:t>
            </a:r>
          </a:p>
          <a:p>
            <a:endParaRPr lang="en-US" sz="1100" dirty="0" smtClean="0">
              <a:latin typeface="Century Gothic" pitchFamily="34" charset="0"/>
            </a:endParaRPr>
          </a:p>
          <a:p>
            <a:r>
              <a:rPr lang="en-US" sz="1100" b="1" dirty="0" smtClean="0">
                <a:latin typeface="Century Gothic" pitchFamily="34" charset="0"/>
              </a:rPr>
              <a:t>Circular 230 Disclosure</a:t>
            </a:r>
            <a:endParaRPr lang="en-US" sz="1100" dirty="0" smtClean="0">
              <a:latin typeface="Century Gothic" pitchFamily="34" charset="0"/>
            </a:endParaRPr>
          </a:p>
          <a:p>
            <a:r>
              <a:rPr lang="en-US" sz="1100" dirty="0" smtClean="0">
                <a:latin typeface="Century Gothic" pitchFamily="34" charset="0"/>
              </a:rPr>
              <a:t>This analysis is not tax advice and is not intended or written to be used, and cannot be used, for purposes of avoiding tax penalties that may be imposed on any taxpayer.</a:t>
            </a:r>
          </a:p>
          <a:p>
            <a:endParaRPr lang="en-US" sz="800" dirty="0" smtClean="0"/>
          </a:p>
        </p:txBody>
      </p:sp>
    </p:spTree>
    <p:extLst>
      <p:ext uri="{BB962C8B-B14F-4D97-AF65-F5344CB8AC3E}">
        <p14:creationId xmlns:p14="http://schemas.microsoft.com/office/powerpoint/2010/main" val="6157434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break slide">
    <p:spTree>
      <p:nvGrpSpPr>
        <p:cNvPr id="1" name=""/>
        <p:cNvGrpSpPr/>
        <p:nvPr/>
      </p:nvGrpSpPr>
      <p:grpSpPr>
        <a:xfrm>
          <a:off x="0" y="0"/>
          <a:ext cx="0" cy="0"/>
          <a:chOff x="0" y="0"/>
          <a:chExt cx="0" cy="0"/>
        </a:xfrm>
      </p:grpSpPr>
      <p:pic>
        <p:nvPicPr>
          <p:cNvPr id="6" name="Picture 5" descr="BlueSlideBackground.jpg"/>
          <p:cNvPicPr>
            <a:picLocks noChangeAspect="1"/>
          </p:cNvPicPr>
          <p:nvPr userDrawn="1"/>
        </p:nvPicPr>
        <p:blipFill>
          <a:blip r:embed="rId2" cstate="print"/>
          <a:stretch>
            <a:fillRect/>
          </a:stretch>
        </p:blipFill>
        <p:spPr>
          <a:xfrm>
            <a:off x="0" y="-20053"/>
            <a:ext cx="12192000" cy="2318084"/>
          </a:xfrm>
          <a:prstGeom prst="rect">
            <a:avLst/>
          </a:prstGeom>
        </p:spPr>
      </p:pic>
      <p:pic>
        <p:nvPicPr>
          <p:cNvPr id="9" name="Picture 8" descr="New logo - color - centered.jpg"/>
          <p:cNvPicPr>
            <a:picLocks noChangeAspect="1"/>
          </p:cNvPicPr>
          <p:nvPr userDrawn="1"/>
        </p:nvPicPr>
        <p:blipFill>
          <a:blip r:embed="rId3" cstate="print"/>
          <a:stretch>
            <a:fillRect/>
          </a:stretch>
        </p:blipFill>
        <p:spPr>
          <a:xfrm>
            <a:off x="508001" y="5590675"/>
            <a:ext cx="3556000" cy="1083392"/>
          </a:xfrm>
          <a:prstGeom prst="rect">
            <a:avLst/>
          </a:prstGeom>
        </p:spPr>
      </p:pic>
      <p:pic>
        <p:nvPicPr>
          <p:cNvPr id="10" name="Picture 2"/>
          <p:cNvPicPr>
            <a:picLocks noChangeAspect="1" noChangeArrowheads="1"/>
          </p:cNvPicPr>
          <p:nvPr userDrawn="1"/>
        </p:nvPicPr>
        <p:blipFill>
          <a:blip r:embed="rId4" cstate="print"/>
          <a:srcRect/>
          <a:stretch>
            <a:fillRect/>
          </a:stretch>
        </p:blipFill>
        <p:spPr bwMode="auto">
          <a:xfrm>
            <a:off x="8128000" y="6320590"/>
            <a:ext cx="3625851" cy="423542"/>
          </a:xfrm>
          <a:prstGeom prst="rect">
            <a:avLst/>
          </a:prstGeom>
          <a:noFill/>
          <a:ln w="9525">
            <a:noFill/>
            <a:miter lim="800000"/>
            <a:headEnd/>
            <a:tailEnd/>
          </a:ln>
        </p:spPr>
      </p:pic>
      <p:sp>
        <p:nvSpPr>
          <p:cNvPr id="11" name="Content Placeholder 10"/>
          <p:cNvSpPr>
            <a:spLocks noGrp="1"/>
          </p:cNvSpPr>
          <p:nvPr>
            <p:ph sz="quarter" idx="10"/>
          </p:nvPr>
        </p:nvSpPr>
        <p:spPr>
          <a:xfrm>
            <a:off x="2293938" y="6048375"/>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1479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pic>
        <p:nvPicPr>
          <p:cNvPr id="6" name="Picture 5" descr="BlueSlideBackground.jpg"/>
          <p:cNvPicPr>
            <a:picLocks noChangeAspect="1"/>
          </p:cNvPicPr>
          <p:nvPr userDrawn="1"/>
        </p:nvPicPr>
        <p:blipFill>
          <a:blip r:embed="rId2" cstate="print"/>
          <a:stretch>
            <a:fillRect/>
          </a:stretch>
        </p:blipFill>
        <p:spPr>
          <a:xfrm>
            <a:off x="0" y="-20053"/>
            <a:ext cx="12192000" cy="2318084"/>
          </a:xfrm>
          <a:prstGeom prst="rect">
            <a:avLst/>
          </a:prstGeom>
        </p:spPr>
      </p:pic>
      <p:pic>
        <p:nvPicPr>
          <p:cNvPr id="9" name="Picture 8" descr="New logo - color - centered.jpg"/>
          <p:cNvPicPr>
            <a:picLocks noChangeAspect="1"/>
          </p:cNvPicPr>
          <p:nvPr userDrawn="1"/>
        </p:nvPicPr>
        <p:blipFill>
          <a:blip r:embed="rId3" cstate="print"/>
          <a:stretch>
            <a:fillRect/>
          </a:stretch>
        </p:blipFill>
        <p:spPr>
          <a:xfrm>
            <a:off x="508001" y="5590675"/>
            <a:ext cx="3556000" cy="1083392"/>
          </a:xfrm>
          <a:prstGeom prst="rect">
            <a:avLst/>
          </a:prstGeom>
        </p:spPr>
      </p:pic>
      <p:pic>
        <p:nvPicPr>
          <p:cNvPr id="10" name="Picture 2"/>
          <p:cNvPicPr>
            <a:picLocks noChangeAspect="1" noChangeArrowheads="1"/>
          </p:cNvPicPr>
          <p:nvPr userDrawn="1"/>
        </p:nvPicPr>
        <p:blipFill>
          <a:blip r:embed="rId4" cstate="print"/>
          <a:srcRect/>
          <a:stretch>
            <a:fillRect/>
          </a:stretch>
        </p:blipFill>
        <p:spPr bwMode="auto">
          <a:xfrm>
            <a:off x="8128000" y="6320590"/>
            <a:ext cx="3625851" cy="423542"/>
          </a:xfrm>
          <a:prstGeom prst="rect">
            <a:avLst/>
          </a:prstGeom>
          <a:noFill/>
          <a:ln w="9525">
            <a:noFill/>
            <a:miter lim="800000"/>
            <a:headEnd/>
            <a:tailEnd/>
          </a:ln>
        </p:spPr>
      </p:pic>
      <p:sp>
        <p:nvSpPr>
          <p:cNvPr id="11" name="Content Placeholder 10"/>
          <p:cNvSpPr>
            <a:spLocks noGrp="1"/>
          </p:cNvSpPr>
          <p:nvPr>
            <p:ph sz="quarter" idx="10"/>
          </p:nvPr>
        </p:nvSpPr>
        <p:spPr>
          <a:xfrm>
            <a:off x="2293938" y="6048375"/>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6871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1ACBB-4990-4188-BA63-6B9269B124D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917499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1ACBB-4990-4188-BA63-6B9269B124D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31648996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1ACBB-4990-4188-BA63-6B9269B124D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424167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1ACBB-4990-4188-BA63-6B9269B124D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176600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1ACBB-4990-4188-BA63-6B9269B124D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255382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1ACBB-4990-4188-BA63-6B9269B124D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109420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1ACBB-4990-4188-BA63-6B9269B124D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235025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1ACBB-4990-4188-BA63-6B9269B124D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7CA62-A1BC-4B68-A9CC-2533813AD9C6}" type="slidenum">
              <a:rPr lang="en-US" smtClean="0"/>
              <a:t>‹#›</a:t>
            </a:fld>
            <a:endParaRPr lang="en-US"/>
          </a:p>
        </p:txBody>
      </p:sp>
    </p:spTree>
    <p:extLst>
      <p:ext uri="{BB962C8B-B14F-4D97-AF65-F5344CB8AC3E}">
        <p14:creationId xmlns:p14="http://schemas.microsoft.com/office/powerpoint/2010/main" val="241946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1ACBB-4990-4188-BA63-6B9269B124D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7CA62-A1BC-4B68-A9CC-2533813AD9C6}" type="slidenum">
              <a:rPr lang="en-US" smtClean="0"/>
              <a:t>‹#›</a:t>
            </a:fld>
            <a:endParaRPr lang="en-US"/>
          </a:p>
        </p:txBody>
      </p:sp>
    </p:spTree>
    <p:extLst>
      <p:ext uri="{BB962C8B-B14F-4D97-AF65-F5344CB8AC3E}">
        <p14:creationId xmlns:p14="http://schemas.microsoft.com/office/powerpoint/2010/main" val="239749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1" r:id="rId14"/>
    <p:sldLayoutId id="2147483662" r:id="rId15"/>
    <p:sldLayoutId id="2147483663"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3"/>
          <p:cNvPicPr>
            <a:picLocks noChangeAspect="1" noChangeArrowheads="1"/>
          </p:cNvPicPr>
          <p:nvPr userDrawn="1"/>
        </p:nvPicPr>
        <p:blipFill>
          <a:blip r:embed="rId3" cstate="print"/>
          <a:srcRect/>
          <a:stretch>
            <a:fillRect/>
          </a:stretch>
        </p:blipFill>
        <p:spPr bwMode="auto">
          <a:xfrm>
            <a:off x="247650" y="0"/>
            <a:ext cx="11944351" cy="1157474"/>
          </a:xfrm>
          <a:prstGeom prst="rect">
            <a:avLst/>
          </a:prstGeom>
          <a:noFill/>
          <a:ln w="9525">
            <a:noFill/>
            <a:miter lim="800000"/>
            <a:headEnd/>
            <a:tailEnd/>
          </a:ln>
        </p:spPr>
      </p:pic>
    </p:spTree>
    <p:extLst>
      <p:ext uri="{BB962C8B-B14F-4D97-AF65-F5344CB8AC3E}">
        <p14:creationId xmlns:p14="http://schemas.microsoft.com/office/powerpoint/2010/main" val="88136357"/>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imgres?imgurl=https://thenib.imgix.net/usq/c2d33bd9-93e9-4e28-872f-660447027144/how-a-tax-bill-becomes-a-law-1-b67.png?auto%3Dcompress,format%26cs%3Dsrgb%26_%3Db67da31771a493449e3c497bb46d1380&amp;imgrefurl=https://thenib.com/how-a-tax-bill-becomes-a-law&amp;docid=7iyUiIItB8n-QM&amp;tbnid=Zgh_sOu0OKTLqM:&amp;vet=10ahUKEwjc49TRm5XZAhXBDJAKHdGvAQwQMwh8KAwwDA..i&amp;w=798&amp;h=637&amp;bih=815&amp;biw=1440&amp;q=schoolhouse%20rock%20how%20a%20bill%20becomes%20a%20law&amp;ved=0ahUKEwjc49TRm5XZAhXBDJAKHdGvAQwQMwh8KAwwDA&amp;iact=mrc&amp;uact=8"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981200" y="274638"/>
            <a:ext cx="7848600" cy="715962"/>
          </a:xfrm>
          <a:prstGeom prst="rect">
            <a:avLst/>
          </a:prstGeom>
        </p:spPr>
        <p:txBody>
          <a:bodyPr>
            <a:normAutofit/>
          </a:bodyPr>
          <a:lstStyle/>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1709738" y="0"/>
            <a:ext cx="8958263" cy="1157474"/>
          </a:xfrm>
          <a:prstGeom prst="rect">
            <a:avLst/>
          </a:prstGeom>
          <a:noFill/>
          <a:ln w="9525">
            <a:noFill/>
            <a:miter lim="800000"/>
            <a:headEnd/>
            <a:tailEnd/>
          </a:ln>
        </p:spPr>
      </p:pic>
      <p:sp>
        <p:nvSpPr>
          <p:cNvPr id="7" name="Rectangle 6"/>
          <p:cNvSpPr/>
          <p:nvPr/>
        </p:nvSpPr>
        <p:spPr>
          <a:xfrm>
            <a:off x="1709738" y="2125543"/>
            <a:ext cx="8983416" cy="2396581"/>
          </a:xfrm>
          <a:prstGeom prst="rect">
            <a:avLst/>
          </a:prstGeom>
          <a:solidFill>
            <a:srgbClr val="002F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latin typeface="Century Gothic" pitchFamily="34" charset="0"/>
              </a:rPr>
              <a:t>2018 Tax Update TJCA</a:t>
            </a:r>
          </a:p>
          <a:p>
            <a:pPr algn="ctr"/>
            <a:r>
              <a:rPr lang="en-US" sz="4000" dirty="0" smtClean="0">
                <a:solidFill>
                  <a:schemeClr val="bg1"/>
                </a:solidFill>
                <a:latin typeface="Century Gothic" pitchFamily="34" charset="0"/>
              </a:rPr>
              <a:t>“Tax Cuts and Jobs Act”</a:t>
            </a:r>
            <a:endParaRPr lang="en-US" sz="4000" dirty="0">
              <a:solidFill>
                <a:schemeClr val="bg1"/>
              </a:solidFill>
              <a:latin typeface="Century Gothic" pitchFamily="34" charset="0"/>
            </a:endParaRPr>
          </a:p>
          <a:p>
            <a:pPr algn="ctr"/>
            <a:endParaRPr lang="en-US" sz="2200" dirty="0">
              <a:solidFill>
                <a:schemeClr val="bg1"/>
              </a:solidFill>
              <a:latin typeface="Century Gothic" pitchFamily="34" charset="0"/>
            </a:endParaRPr>
          </a:p>
          <a:p>
            <a:pPr algn="ctr"/>
            <a:r>
              <a:rPr lang="en-US" sz="2000" dirty="0" smtClean="0">
                <a:solidFill>
                  <a:schemeClr val="bg1"/>
                </a:solidFill>
                <a:latin typeface="Century Gothic" pitchFamily="34" charset="0"/>
              </a:rPr>
              <a:t>Pat Cooper, CPA  </a:t>
            </a:r>
            <a:r>
              <a:rPr lang="en-US" sz="2000" dirty="0">
                <a:solidFill>
                  <a:schemeClr val="bg1"/>
                </a:solidFill>
                <a:latin typeface="Century Gothic" pitchFamily="34" charset="0"/>
              </a:rPr>
              <a:t>|  Jackson Thornton</a:t>
            </a:r>
          </a:p>
        </p:txBody>
      </p:sp>
      <p:pic>
        <p:nvPicPr>
          <p:cNvPr id="2053" name="Picture 5"/>
          <p:cNvPicPr>
            <a:picLocks noChangeAspect="1" noChangeArrowheads="1"/>
          </p:cNvPicPr>
          <p:nvPr/>
        </p:nvPicPr>
        <p:blipFill>
          <a:blip r:embed="rId4" cstate="print"/>
          <a:srcRect/>
          <a:stretch>
            <a:fillRect/>
          </a:stretch>
        </p:blipFill>
        <p:spPr bwMode="auto">
          <a:xfrm>
            <a:off x="8654849" y="6381501"/>
            <a:ext cx="3032845" cy="388014"/>
          </a:xfrm>
          <a:prstGeom prst="rect">
            <a:avLst/>
          </a:prstGeom>
          <a:noFill/>
          <a:ln w="9525">
            <a:noFill/>
            <a:miter lim="800000"/>
            <a:headEnd/>
            <a:tailEnd/>
          </a:ln>
        </p:spPr>
      </p:pic>
      <p:pic>
        <p:nvPicPr>
          <p:cNvPr id="8" name="Picture 7" descr="New logo - color - centered.jpg"/>
          <p:cNvPicPr>
            <a:picLocks noChangeAspect="1"/>
          </p:cNvPicPr>
          <p:nvPr/>
        </p:nvPicPr>
        <p:blipFill>
          <a:blip r:embed="rId5" cstate="print"/>
          <a:stretch>
            <a:fillRect/>
          </a:stretch>
        </p:blipFill>
        <p:spPr>
          <a:xfrm>
            <a:off x="721216" y="5638801"/>
            <a:ext cx="3124200" cy="1035265"/>
          </a:xfrm>
          <a:prstGeom prst="rect">
            <a:avLst/>
          </a:prstGeom>
        </p:spPr>
      </p:pic>
      <p:sp>
        <p:nvSpPr>
          <p:cNvPr id="25" name="SessionQuestionData" descr="&lt;?xml version=&quot;1.0&quot;?&gt;&lt;AllQuestions /&gt;" hidden="1"/>
          <p:cNvSpPr txBox="1"/>
          <p:nvPr/>
        </p:nvSpPr>
        <p:spPr>
          <a:xfrm>
            <a:off x="1524000" y="0"/>
            <a:ext cx="0" cy="369332"/>
          </a:xfrm>
          <a:prstGeom prst="rect">
            <a:avLst/>
          </a:prstGeom>
          <a:noFill/>
        </p:spPr>
        <p:txBody>
          <a:bodyPr vert="horz" rtlCol="0">
            <a:spAutoFit/>
          </a:bodyPr>
          <a:lstStyle/>
          <a:p>
            <a:endParaRPr lang="en-US" dirty="0"/>
          </a:p>
        </p:txBody>
      </p:sp>
      <p:sp>
        <p:nvSpPr>
          <p:cNvPr id="26" name="SessionAnswerData" descr="&lt;?xml version=&quot;1.0&quot;?&gt;&lt;AllAnswers /&gt;" hidden="1"/>
          <p:cNvSpPr txBox="1"/>
          <p:nvPr/>
        </p:nvSpPr>
        <p:spPr>
          <a:xfrm>
            <a:off x="2794000" y="0"/>
            <a:ext cx="0" cy="369332"/>
          </a:xfrm>
          <a:prstGeom prst="rect">
            <a:avLst/>
          </a:prstGeom>
          <a:noFill/>
        </p:spPr>
        <p:txBody>
          <a:bodyPr vert="horz" rtlCol="0">
            <a:spAutoFit/>
          </a:bodyPr>
          <a:lstStyle/>
          <a:p>
            <a:endParaRPr lang="en-US" dirty="0"/>
          </a:p>
        </p:txBody>
      </p:sp>
      <p:sp>
        <p:nvSpPr>
          <p:cNvPr id="27" name="SessionResponseData" hidden="1"/>
          <p:cNvSpPr txBox="1"/>
          <p:nvPr/>
        </p:nvSpPr>
        <p:spPr>
          <a:xfrm>
            <a:off x="1524000" y="0"/>
            <a:ext cx="0" cy="369332"/>
          </a:xfrm>
          <a:prstGeom prst="rect">
            <a:avLst/>
          </a:prstGeom>
          <a:noFill/>
        </p:spPr>
        <p:txBody>
          <a:bodyPr vert="horz" rtlCol="0">
            <a:spAutoFit/>
          </a:bodyPr>
          <a:lstStyle/>
          <a:p>
            <a:endParaRPr lang="en-US" dirty="0"/>
          </a:p>
        </p:txBody>
      </p:sp>
      <p:sp>
        <p:nvSpPr>
          <p:cNvPr id="28"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ChartModel&gt;3D&lt;/ChartModel&gt;&lt;SimulatedVoteCount&gt;50&lt;/SimulatedVoteCount&gt;&lt;gridColor&gt;208,216,232&lt;/gridColor&gt;&lt;gridAlternateColor&gt;79,129,189&lt;/gridAlternateColor&gt;&lt;gridIncorrectColor&gt;&lt;/gridIncorrectColor&gt;&lt;gridOpacity&gt;100%&lt;/gridOpacity&gt;&lt;gridTextStyle&gt;Keypad #&lt;/gridTextStyle&gt;&lt;inputSource&gt;Simulated Data&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1524000" y="0"/>
            <a:ext cx="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42060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entury Gothic" panose="020B0502020202020204" pitchFamily="34" charset="0"/>
              </a:rPr>
              <a:t>Update of definition of qualified improvement property</a:t>
            </a:r>
          </a:p>
          <a:p>
            <a:pPr marL="0" indent="0">
              <a:buNone/>
            </a:pPr>
            <a:endParaRPr lang="en-US" dirty="0">
              <a:latin typeface="Century Gothic" panose="020B0502020202020204" pitchFamily="34" charset="0"/>
            </a:endParaRPr>
          </a:p>
          <a:p>
            <a:r>
              <a:rPr lang="en-US" dirty="0" smtClean="0">
                <a:latin typeface="Century Gothic" panose="020B0502020202020204" pitchFamily="34" charset="0"/>
              </a:rPr>
              <a:t>Increased depreciation on passenger vehicles</a:t>
            </a:r>
          </a:p>
          <a:p>
            <a:endParaRPr lang="en-US" dirty="0">
              <a:latin typeface="Century Gothic" panose="020B0502020202020204" pitchFamily="34" charset="0"/>
            </a:endParaRPr>
          </a:p>
          <a:p>
            <a:r>
              <a:rPr lang="en-US" dirty="0" smtClean="0">
                <a:latin typeface="Century Gothic" panose="020B0502020202020204" pitchFamily="34" charset="0"/>
              </a:rPr>
              <a:t>For corporations with average gross receipts over the last 3 years in excess of $25M, there are stricter rules on interest deductions.</a:t>
            </a:r>
            <a:endParaRPr lang="en-US" dirty="0">
              <a:latin typeface="Century Gothic" panose="020B0502020202020204" pitchFamily="34" charset="0"/>
            </a:endParaRPr>
          </a:p>
        </p:txBody>
      </p:sp>
    </p:spTree>
    <p:extLst>
      <p:ext uri="{BB962C8B-B14F-4D97-AF65-F5344CB8AC3E}">
        <p14:creationId xmlns:p14="http://schemas.microsoft.com/office/powerpoint/2010/main" val="323027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4"/>
            <a:ext cx="10515600" cy="4641677"/>
          </a:xfrm>
        </p:spPr>
        <p:txBody>
          <a:bodyPr>
            <a:normAutofit lnSpcReduction="10000"/>
          </a:bodyPr>
          <a:lstStyle/>
          <a:p>
            <a:r>
              <a:rPr lang="en-US" dirty="0" smtClean="0">
                <a:latin typeface="Century Gothic" panose="020B0502020202020204" pitchFamily="34" charset="0"/>
              </a:rPr>
              <a:t>Expansion of C-corporations eligible for cash method of accounting</a:t>
            </a:r>
          </a:p>
          <a:p>
            <a:endParaRPr lang="en-US" dirty="0">
              <a:latin typeface="Century Gothic" panose="020B0502020202020204" pitchFamily="34" charset="0"/>
            </a:endParaRPr>
          </a:p>
          <a:p>
            <a:r>
              <a:rPr lang="en-US" dirty="0" smtClean="0">
                <a:latin typeface="Century Gothic" panose="020B0502020202020204" pitchFamily="34" charset="0"/>
              </a:rPr>
              <a:t>Expansion of exemption from UNICAP rules</a:t>
            </a:r>
          </a:p>
          <a:p>
            <a:endParaRPr lang="en-US" dirty="0">
              <a:latin typeface="Century Gothic" panose="020B0502020202020204" pitchFamily="34" charset="0"/>
            </a:endParaRPr>
          </a:p>
          <a:p>
            <a:r>
              <a:rPr lang="en-US" dirty="0" smtClean="0">
                <a:latin typeface="Century Gothic" panose="020B0502020202020204" pitchFamily="34" charset="0"/>
              </a:rPr>
              <a:t>Elimination of the domestic production activities deduction</a:t>
            </a:r>
          </a:p>
          <a:p>
            <a:endParaRPr lang="en-US" dirty="0">
              <a:latin typeface="Century Gothic" panose="020B0502020202020204" pitchFamily="34" charset="0"/>
            </a:endParaRPr>
          </a:p>
          <a:p>
            <a:r>
              <a:rPr lang="en-US" dirty="0" smtClean="0">
                <a:latin typeface="Century Gothic" panose="020B0502020202020204" pitchFamily="34" charset="0"/>
              </a:rPr>
              <a:t>NOL carrybacks are eliminated. NOL carryforwards allow for indefinite carryforward, but only 80% of income can be deducted.</a:t>
            </a:r>
            <a:endParaRPr lang="en-US" dirty="0">
              <a:latin typeface="Century Gothic" panose="020B0502020202020204" pitchFamily="34" charset="0"/>
            </a:endParaRPr>
          </a:p>
        </p:txBody>
      </p:sp>
    </p:spTree>
    <p:extLst>
      <p:ext uri="{BB962C8B-B14F-4D97-AF65-F5344CB8AC3E}">
        <p14:creationId xmlns:p14="http://schemas.microsoft.com/office/powerpoint/2010/main" val="3082372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814" y="1777956"/>
            <a:ext cx="4897582" cy="4351338"/>
          </a:xfrm>
        </p:spPr>
        <p:txBody>
          <a:bodyPr>
            <a:normAutofit lnSpcReduction="10000"/>
          </a:bodyPr>
          <a:lstStyle/>
          <a:p>
            <a:r>
              <a:rPr lang="en-US" dirty="0" smtClean="0">
                <a:latin typeface="Century Gothic" panose="020B0502020202020204" pitchFamily="34" charset="0"/>
              </a:rPr>
              <a:t>Limits the scope of the like-kind exchange rules to include only real property</a:t>
            </a:r>
          </a:p>
          <a:p>
            <a:endParaRPr lang="en-US" dirty="0">
              <a:latin typeface="Century Gothic" panose="020B0502020202020204" pitchFamily="34" charset="0"/>
            </a:endParaRPr>
          </a:p>
          <a:p>
            <a:r>
              <a:rPr lang="en-US" dirty="0" smtClean="0">
                <a:latin typeface="Century Gothic" panose="020B0502020202020204" pitchFamily="34" charset="0"/>
              </a:rPr>
              <a:t>Meals and entertainment rules are stricter</a:t>
            </a:r>
          </a:p>
          <a:p>
            <a:endParaRPr lang="en-US" dirty="0">
              <a:latin typeface="Century Gothic" panose="020B0502020202020204" pitchFamily="34" charset="0"/>
            </a:endParaRPr>
          </a:p>
          <a:p>
            <a:r>
              <a:rPr lang="en-US" dirty="0" smtClean="0">
                <a:latin typeface="Century Gothic" panose="020B0502020202020204" pitchFamily="34" charset="0"/>
              </a:rPr>
              <a:t>Paid family and medical leave credit established</a:t>
            </a:r>
            <a:endParaRPr lang="en-US" dirty="0">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3397" y="1637147"/>
            <a:ext cx="6567054" cy="4378036"/>
          </a:xfrm>
          <a:prstGeom prst="rect">
            <a:avLst/>
          </a:prstGeom>
        </p:spPr>
      </p:pic>
    </p:spTree>
    <p:extLst>
      <p:ext uri="{BB962C8B-B14F-4D97-AF65-F5344CB8AC3E}">
        <p14:creationId xmlns:p14="http://schemas.microsoft.com/office/powerpoint/2010/main" val="3812321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91041" y="282633"/>
            <a:ext cx="7754937" cy="1025525"/>
          </a:xfrm>
          <a:prstGeom prst="rect">
            <a:avLst/>
          </a:prstGeom>
        </p:spPr>
        <p:txBody>
          <a:bodyPr>
            <a:normAutofit fontScale="90000"/>
          </a:bodyPr>
          <a:lstStyle/>
          <a:p>
            <a:pPr algn="l"/>
            <a:r>
              <a:rPr lang="en-US" b="1" dirty="0" smtClean="0">
                <a:latin typeface="Century Gothic" pitchFamily="34" charset="0"/>
              </a:rPr>
              <a:t>The “Pass-through Deduction”</a:t>
            </a:r>
            <a:br>
              <a:rPr lang="en-US" b="1" dirty="0" smtClean="0">
                <a:latin typeface="Century Gothic" pitchFamily="34" charset="0"/>
              </a:rPr>
            </a:br>
            <a:r>
              <a:rPr lang="en-US" b="1" dirty="0" smtClean="0">
                <a:latin typeface="Century Gothic" pitchFamily="34" charset="0"/>
              </a:rPr>
              <a:t>20% Deduction of Qualified Business Income</a:t>
            </a:r>
            <a:endParaRPr lang="en-US" b="1" dirty="0">
              <a:latin typeface="Century Gothic" pitchFamily="34" charset="0"/>
            </a:endParaRPr>
          </a:p>
        </p:txBody>
      </p:sp>
    </p:spTree>
    <p:extLst>
      <p:ext uri="{BB962C8B-B14F-4D97-AF65-F5344CB8AC3E}">
        <p14:creationId xmlns:p14="http://schemas.microsoft.com/office/powerpoint/2010/main" val="118245438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513" y="1825625"/>
            <a:ext cx="11355185" cy="4351338"/>
          </a:xfrm>
        </p:spPr>
        <p:txBody>
          <a:bodyPr>
            <a:normAutofit/>
          </a:bodyPr>
          <a:lstStyle/>
          <a:p>
            <a:r>
              <a:rPr lang="en-US" dirty="0" smtClean="0">
                <a:latin typeface="Century Gothic" panose="020B0502020202020204" pitchFamily="34" charset="0"/>
              </a:rPr>
              <a:t>Creation of deduction on individual’s tax return for 20% of qualified business income from flow through entities                   (S corporations, partnerships, LLCs)</a:t>
            </a:r>
          </a:p>
          <a:p>
            <a:endParaRPr lang="en-US" dirty="0">
              <a:latin typeface="Century Gothic" panose="020B0502020202020204" pitchFamily="34" charset="0"/>
            </a:endParaRPr>
          </a:p>
          <a:p>
            <a:r>
              <a:rPr lang="en-US" dirty="0" smtClean="0">
                <a:latin typeface="Century Gothic" panose="020B0502020202020204" pitchFamily="34" charset="0"/>
              </a:rPr>
              <a:t>Deduction is limited by taxpayer’s taxable income, filing status, W-2 wages, fixed assets and line of work</a:t>
            </a:r>
          </a:p>
          <a:p>
            <a:endParaRPr lang="en-US" dirty="0">
              <a:latin typeface="Century Gothic" panose="020B0502020202020204" pitchFamily="34" charset="0"/>
            </a:endParaRPr>
          </a:p>
          <a:p>
            <a:r>
              <a:rPr lang="en-US" dirty="0" smtClean="0">
                <a:latin typeface="Century Gothic" panose="020B0502020202020204" pitchFamily="34" charset="0"/>
              </a:rPr>
              <a:t>Retains viability of flow through entity, since the C-corporation rate dropped much more than the individual rate</a:t>
            </a:r>
            <a:endParaRPr lang="en-US" dirty="0">
              <a:latin typeface="Century Gothic" panose="020B0502020202020204" pitchFamily="34" charset="0"/>
            </a:endParaRPr>
          </a:p>
        </p:txBody>
      </p:sp>
    </p:spTree>
    <p:extLst>
      <p:ext uri="{BB962C8B-B14F-4D97-AF65-F5344CB8AC3E}">
        <p14:creationId xmlns:p14="http://schemas.microsoft.com/office/powerpoint/2010/main" val="3207544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7237" y="1330036"/>
            <a:ext cx="6373090" cy="5527964"/>
          </a:xfrm>
        </p:spPr>
        <p:txBody>
          <a:bodyPr>
            <a:normAutofit/>
          </a:bodyPr>
          <a:lstStyle/>
          <a:p>
            <a:pPr marL="0" indent="0">
              <a:buNone/>
            </a:pPr>
            <a:r>
              <a:rPr lang="en-US" sz="4000" dirty="0" smtClean="0">
                <a:latin typeface="Century Gothic" panose="020B0502020202020204" pitchFamily="34" charset="0"/>
              </a:rPr>
              <a:t>Qualified business income is the net amount of income from a flow-through entity, not including investment type items of income and expense, such as dividends or interest income</a:t>
            </a:r>
          </a:p>
          <a:p>
            <a:endParaRPr lang="en-US" dirty="0">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263" y="1840346"/>
            <a:ext cx="4053236" cy="2702157"/>
          </a:xfrm>
          <a:prstGeom prst="rect">
            <a:avLst/>
          </a:prstGeom>
        </p:spPr>
      </p:pic>
    </p:spTree>
    <p:extLst>
      <p:ext uri="{BB962C8B-B14F-4D97-AF65-F5344CB8AC3E}">
        <p14:creationId xmlns:p14="http://schemas.microsoft.com/office/powerpoint/2010/main" val="447708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9432" y="1330036"/>
            <a:ext cx="11350895" cy="4893783"/>
          </a:xfrm>
        </p:spPr>
        <p:txBody>
          <a:bodyPr>
            <a:normAutofit/>
          </a:bodyPr>
          <a:lstStyle/>
          <a:p>
            <a:pPr marL="0" indent="0">
              <a:buNone/>
            </a:pPr>
            <a:endParaRPr lang="en-US" sz="3600" dirty="0" smtClean="0">
              <a:latin typeface="Century Gothic" panose="020B0502020202020204" pitchFamily="34" charset="0"/>
            </a:endParaRPr>
          </a:p>
          <a:p>
            <a:pPr marL="0" indent="0">
              <a:buNone/>
            </a:pPr>
            <a:endParaRPr lang="en-US" sz="3600" dirty="0">
              <a:latin typeface="Century Gothic" panose="020B0502020202020204" pitchFamily="34" charset="0"/>
            </a:endParaRPr>
          </a:p>
          <a:p>
            <a:pPr marL="0" indent="0">
              <a:buNone/>
            </a:pPr>
            <a:r>
              <a:rPr lang="en-US" sz="3600" dirty="0" smtClean="0">
                <a:latin typeface="Century Gothic" panose="020B0502020202020204" pitchFamily="34" charset="0"/>
              </a:rPr>
              <a:t>If individual taxpayer’s taxable income is less than $315,000 for a married filing jointly filer or $157,500 for a single filer the individual is entitled to a deduction of 20% of qualified business income</a:t>
            </a:r>
            <a:endParaRPr lang="en-US" sz="3600" dirty="0">
              <a:latin typeface="Century Gothic" panose="020B0502020202020204" pitchFamily="34" charset="0"/>
            </a:endParaRPr>
          </a:p>
        </p:txBody>
      </p:sp>
    </p:spTree>
    <p:extLst>
      <p:ext uri="{BB962C8B-B14F-4D97-AF65-F5344CB8AC3E}">
        <p14:creationId xmlns:p14="http://schemas.microsoft.com/office/powerpoint/2010/main" val="2882997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1327" y="1637608"/>
            <a:ext cx="10515600" cy="5220392"/>
          </a:xfrm>
        </p:spPr>
        <p:txBody>
          <a:bodyPr>
            <a:normAutofit/>
          </a:bodyPr>
          <a:lstStyle/>
          <a:p>
            <a:r>
              <a:rPr lang="en-US" dirty="0" smtClean="0">
                <a:latin typeface="Century Gothic" panose="020B0502020202020204" pitchFamily="34" charset="0"/>
              </a:rPr>
              <a:t>Once the individual’s taxable income thresholds are reached, limitations apply based on the line of work of the business.</a:t>
            </a:r>
          </a:p>
          <a:p>
            <a:pPr lvl="1"/>
            <a:endParaRPr lang="en-US" sz="2400" b="1" dirty="0" smtClean="0">
              <a:latin typeface="Century Gothic" panose="020B0502020202020204" pitchFamily="34" charset="0"/>
            </a:endParaRPr>
          </a:p>
          <a:p>
            <a:r>
              <a:rPr lang="en-US" sz="2600" b="1" dirty="0" smtClean="0">
                <a:latin typeface="Century Gothic" panose="020B0502020202020204" pitchFamily="34" charset="0"/>
              </a:rPr>
              <a:t>Specified Services Businesses</a:t>
            </a:r>
            <a:r>
              <a:rPr lang="en-US" sz="2600" dirty="0" smtClean="0">
                <a:latin typeface="Century Gothic" panose="020B0502020202020204" pitchFamily="34" charset="0"/>
              </a:rPr>
              <a:t>, which are in the fields of health, law, accounting, actuarial science, performing arts, consulting, athletics, financial services, brokerage services, or any trade or business where the principal asset is the reputation or skill of one or more of its employees, and </a:t>
            </a:r>
          </a:p>
          <a:p>
            <a:endParaRPr lang="en-US" sz="2600" dirty="0" smtClean="0">
              <a:latin typeface="Century Gothic" panose="020B0502020202020204" pitchFamily="34" charset="0"/>
            </a:endParaRPr>
          </a:p>
          <a:p>
            <a:r>
              <a:rPr lang="en-US" sz="2600" b="1" dirty="0" smtClean="0">
                <a:latin typeface="Century Gothic" panose="020B0502020202020204" pitchFamily="34" charset="0"/>
              </a:rPr>
              <a:t>Non-Specified Service Businesses</a:t>
            </a:r>
            <a:r>
              <a:rPr lang="en-US" sz="2600" dirty="0" smtClean="0">
                <a:latin typeface="Century Gothic" panose="020B0502020202020204" pitchFamily="34" charset="0"/>
              </a:rPr>
              <a:t>, which are everything else.</a:t>
            </a:r>
            <a:endParaRPr lang="en-US" sz="2600" dirty="0">
              <a:latin typeface="Century Gothic" panose="020B0502020202020204" pitchFamily="34" charset="0"/>
            </a:endParaRPr>
          </a:p>
        </p:txBody>
      </p:sp>
    </p:spTree>
    <p:extLst>
      <p:ext uri="{BB962C8B-B14F-4D97-AF65-F5344CB8AC3E}">
        <p14:creationId xmlns:p14="http://schemas.microsoft.com/office/powerpoint/2010/main" val="1874456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82190"/>
            <a:ext cx="11998036" cy="5275810"/>
          </a:xfrm>
        </p:spPr>
        <p:txBody>
          <a:bodyPr>
            <a:normAutofit/>
          </a:bodyPr>
          <a:lstStyle/>
          <a:p>
            <a:r>
              <a:rPr lang="en-US" dirty="0" smtClean="0">
                <a:latin typeface="Century Gothic" panose="020B0502020202020204" pitchFamily="34" charset="0"/>
              </a:rPr>
              <a:t>For non-specified service business, if the married filing jointly taxpayer income exceeds $315,000 ($157,500 for a single filer) the qualified business income deduction is limited to the greater of:</a:t>
            </a:r>
          </a:p>
          <a:p>
            <a:endParaRPr lang="en-US" dirty="0" smtClean="0">
              <a:latin typeface="Century Gothic" panose="020B0502020202020204" pitchFamily="34" charset="0"/>
            </a:endParaRPr>
          </a:p>
          <a:p>
            <a:pPr lvl="1"/>
            <a:r>
              <a:rPr lang="en-US" sz="2400" dirty="0" smtClean="0">
                <a:latin typeface="Century Gothic" panose="020B0502020202020204" pitchFamily="34" charset="0"/>
              </a:rPr>
              <a:t>50% of the individual’s share of W-2 wages from the entity</a:t>
            </a:r>
          </a:p>
          <a:p>
            <a:pPr lvl="1"/>
            <a:r>
              <a:rPr lang="en-US" sz="2400" dirty="0" smtClean="0">
                <a:latin typeface="Century Gothic" panose="020B0502020202020204" pitchFamily="34" charset="0"/>
              </a:rPr>
              <a:t>The sum of 25% the individual’s share of W-2 wages from the entity plus 2.5% of the individual’s share of the unadjusted basis of qualified property</a:t>
            </a:r>
          </a:p>
          <a:p>
            <a:pPr lvl="1"/>
            <a:endParaRPr lang="en-US" dirty="0">
              <a:latin typeface="Century Gothic" panose="020B0502020202020204" pitchFamily="34" charset="0"/>
            </a:endParaRPr>
          </a:p>
          <a:p>
            <a:r>
              <a:rPr lang="en-US" dirty="0" smtClean="0">
                <a:latin typeface="Century Gothic" panose="020B0502020202020204" pitchFamily="34" charset="0"/>
              </a:rPr>
              <a:t>These limits are phased in, until they are completely phased in at $415,000 for a married filing jointly individuals and $207,500 for the single filer.</a:t>
            </a:r>
          </a:p>
        </p:txBody>
      </p:sp>
    </p:spTree>
    <p:extLst>
      <p:ext uri="{BB962C8B-B14F-4D97-AF65-F5344CB8AC3E}">
        <p14:creationId xmlns:p14="http://schemas.microsoft.com/office/powerpoint/2010/main" val="2220257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87501" y="1204495"/>
            <a:ext cx="3924091" cy="1354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Individual TI below $157,500 single or $315,000 MFJ?</a:t>
            </a:r>
            <a:endParaRPr lang="en-US" dirty="0">
              <a:latin typeface="Century Gothic" panose="020B0502020202020204" pitchFamily="34" charset="0"/>
            </a:endParaRPr>
          </a:p>
        </p:txBody>
      </p:sp>
      <p:sp>
        <p:nvSpPr>
          <p:cNvPr id="4" name="Down Arrow 3"/>
          <p:cNvSpPr/>
          <p:nvPr/>
        </p:nvSpPr>
        <p:spPr>
          <a:xfrm rot="16200000">
            <a:off x="8075431" y="1378419"/>
            <a:ext cx="653626" cy="1000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latin typeface="Century Gothic" panose="020B0502020202020204" pitchFamily="34" charset="0"/>
              </a:rPr>
              <a:t>Yes</a:t>
            </a:r>
            <a:endParaRPr lang="en-US" dirty="0">
              <a:latin typeface="Century Gothic" panose="020B0502020202020204" pitchFamily="34" charset="0"/>
            </a:endParaRPr>
          </a:p>
        </p:txBody>
      </p:sp>
      <p:sp>
        <p:nvSpPr>
          <p:cNvPr id="6" name="Down Arrow 5"/>
          <p:cNvSpPr/>
          <p:nvPr/>
        </p:nvSpPr>
        <p:spPr>
          <a:xfrm>
            <a:off x="5469775" y="2631942"/>
            <a:ext cx="1030778" cy="850605"/>
          </a:xfrm>
          <a:prstGeom prst="down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latin typeface="Century Gothic" panose="020B0502020202020204" pitchFamily="34" charset="0"/>
              </a:rPr>
              <a:t>N</a:t>
            </a:r>
            <a:r>
              <a:rPr lang="en-US" dirty="0" smtClean="0">
                <a:latin typeface="Century Gothic" panose="020B0502020202020204" pitchFamily="34" charset="0"/>
              </a:rPr>
              <a:t>o</a:t>
            </a:r>
            <a:endParaRPr lang="en-US" dirty="0">
              <a:latin typeface="Century Gothic" panose="020B0502020202020204" pitchFamily="34" charset="0"/>
            </a:endParaRPr>
          </a:p>
        </p:txBody>
      </p:sp>
      <p:sp>
        <p:nvSpPr>
          <p:cNvPr id="8" name="Oval 7"/>
          <p:cNvSpPr/>
          <p:nvPr/>
        </p:nvSpPr>
        <p:spPr>
          <a:xfrm>
            <a:off x="8953904" y="1361949"/>
            <a:ext cx="3075065" cy="1033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Entire Deduction Allowed</a:t>
            </a:r>
            <a:endParaRPr lang="en-US" dirty="0">
              <a:latin typeface="Century Gothic" panose="020B0502020202020204" pitchFamily="34" charset="0"/>
            </a:endParaRPr>
          </a:p>
        </p:txBody>
      </p:sp>
      <p:sp>
        <p:nvSpPr>
          <p:cNvPr id="9" name="Oval 8"/>
          <p:cNvSpPr/>
          <p:nvPr/>
        </p:nvSpPr>
        <p:spPr>
          <a:xfrm>
            <a:off x="4410803" y="3482547"/>
            <a:ext cx="3400789" cy="1409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Individual TI below $207,500 single or $415,000 MFJ?</a:t>
            </a:r>
            <a:endParaRPr lang="en-US" dirty="0">
              <a:latin typeface="Century Gothic" panose="020B0502020202020204" pitchFamily="34" charset="0"/>
            </a:endParaRPr>
          </a:p>
        </p:txBody>
      </p:sp>
      <p:sp>
        <p:nvSpPr>
          <p:cNvPr id="10" name="Down Arrow 9"/>
          <p:cNvSpPr/>
          <p:nvPr/>
        </p:nvSpPr>
        <p:spPr>
          <a:xfrm rot="2695423">
            <a:off x="3536191" y="4019601"/>
            <a:ext cx="659614" cy="10300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latin typeface="Century Gothic" panose="020B0502020202020204" pitchFamily="34" charset="0"/>
              </a:rPr>
              <a:t>Yes</a:t>
            </a:r>
            <a:endParaRPr lang="en-US" dirty="0">
              <a:latin typeface="Century Gothic" panose="020B0502020202020204" pitchFamily="34" charset="0"/>
            </a:endParaRPr>
          </a:p>
        </p:txBody>
      </p:sp>
      <p:sp>
        <p:nvSpPr>
          <p:cNvPr id="11" name="Down Arrow 10"/>
          <p:cNvSpPr/>
          <p:nvPr/>
        </p:nvSpPr>
        <p:spPr>
          <a:xfrm rot="18456048">
            <a:off x="8047486" y="3981038"/>
            <a:ext cx="618447" cy="1031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latin typeface="Century Gothic" panose="020B0502020202020204" pitchFamily="34" charset="0"/>
              </a:rPr>
              <a:t>No</a:t>
            </a:r>
            <a:endParaRPr lang="en-US" dirty="0">
              <a:latin typeface="Century Gothic" panose="020B0502020202020204" pitchFamily="34" charset="0"/>
            </a:endParaRPr>
          </a:p>
        </p:txBody>
      </p:sp>
      <p:sp>
        <p:nvSpPr>
          <p:cNvPr id="14" name="Oval 13"/>
          <p:cNvSpPr/>
          <p:nvPr/>
        </p:nvSpPr>
        <p:spPr>
          <a:xfrm>
            <a:off x="6620087" y="4926220"/>
            <a:ext cx="5218987" cy="14462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Deduction is limited to greater of 50% of W-2 wages or 25% of W2 wages plus 2.5% basis in property</a:t>
            </a:r>
            <a:endParaRPr lang="en-US" dirty="0">
              <a:latin typeface="Century Gothic" panose="020B0502020202020204" pitchFamily="34" charset="0"/>
            </a:endParaRPr>
          </a:p>
        </p:txBody>
      </p:sp>
      <p:sp>
        <p:nvSpPr>
          <p:cNvPr id="15" name="Oval 14"/>
          <p:cNvSpPr/>
          <p:nvPr/>
        </p:nvSpPr>
        <p:spPr>
          <a:xfrm>
            <a:off x="232757" y="5091406"/>
            <a:ext cx="5037512" cy="1208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Phase-in limitation</a:t>
            </a:r>
            <a:endParaRPr lang="en-US" dirty="0">
              <a:latin typeface="Century Gothic" panose="020B0502020202020204" pitchFamily="34" charset="0"/>
            </a:endParaRPr>
          </a:p>
        </p:txBody>
      </p:sp>
      <p:sp>
        <p:nvSpPr>
          <p:cNvPr id="16" name="TextBox 15"/>
          <p:cNvSpPr txBox="1"/>
          <p:nvPr/>
        </p:nvSpPr>
        <p:spPr>
          <a:xfrm>
            <a:off x="404037" y="1878843"/>
            <a:ext cx="3083442" cy="2554545"/>
          </a:xfrm>
          <a:prstGeom prst="rect">
            <a:avLst/>
          </a:prstGeom>
          <a:noFill/>
        </p:spPr>
        <p:txBody>
          <a:bodyPr wrap="square" rtlCol="0">
            <a:spAutoFit/>
          </a:bodyPr>
          <a:lstStyle/>
          <a:p>
            <a:r>
              <a:rPr lang="en-US" sz="4000" dirty="0" smtClean="0">
                <a:latin typeface="Century Gothic" panose="020B0502020202020204" pitchFamily="34" charset="0"/>
              </a:rPr>
              <a:t>Non-Specified Service Business</a:t>
            </a:r>
            <a:endParaRPr lang="en-US" sz="4000" dirty="0">
              <a:latin typeface="Century Gothic" panose="020B0502020202020204" pitchFamily="34" charset="0"/>
            </a:endParaRPr>
          </a:p>
        </p:txBody>
      </p:sp>
    </p:spTree>
    <p:extLst>
      <p:ext uri="{BB962C8B-B14F-4D97-AF65-F5344CB8AC3E}">
        <p14:creationId xmlns:p14="http://schemas.microsoft.com/office/powerpoint/2010/main" val="3610104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schoolhouse rock how a bill becomes a law">
            <a:hlinkClick r:id="rId3"/>
          </p:cNvPr>
          <p:cNvSpPr>
            <a:spLocks noChangeAspect="1" noChangeArrowheads="1"/>
          </p:cNvSpPr>
          <p:nvPr/>
        </p:nvSpPr>
        <p:spPr bwMode="auto">
          <a:xfrm flipV="1">
            <a:off x="9504772" y="2985676"/>
            <a:ext cx="2221918" cy="3319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800" y="1293872"/>
            <a:ext cx="6573633" cy="5264145"/>
          </a:xfrm>
          <a:prstGeom prst="rect">
            <a:avLst/>
          </a:prstGeom>
        </p:spPr>
      </p:pic>
    </p:spTree>
    <p:extLst>
      <p:ext uri="{BB962C8B-B14F-4D97-AF65-F5344CB8AC3E}">
        <p14:creationId xmlns:p14="http://schemas.microsoft.com/office/powerpoint/2010/main" val="2111263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80160"/>
            <a:ext cx="10515600" cy="5237018"/>
          </a:xfrm>
        </p:spPr>
        <p:txBody>
          <a:bodyPr>
            <a:normAutofit/>
          </a:bodyPr>
          <a:lstStyle/>
          <a:p>
            <a:r>
              <a:rPr lang="en-US" dirty="0" smtClean="0">
                <a:latin typeface="Century Gothic" panose="020B0502020202020204" pitchFamily="34" charset="0"/>
              </a:rPr>
              <a:t>Specified service </a:t>
            </a:r>
            <a:r>
              <a:rPr lang="en-US" dirty="0">
                <a:latin typeface="Century Gothic" panose="020B0502020202020204" pitchFamily="34" charset="0"/>
              </a:rPr>
              <a:t>business are in the fields of health, law, accounting, actuarial science, performing arts, consulting, athletics, financial services, brokerage services, or any trade or business where the principal asset is the reputation or skill of </a:t>
            </a:r>
            <a:r>
              <a:rPr lang="en-US" dirty="0" smtClean="0">
                <a:latin typeface="Century Gothic" panose="020B0502020202020204" pitchFamily="34" charset="0"/>
              </a:rPr>
              <a:t>one </a:t>
            </a:r>
            <a:r>
              <a:rPr lang="en-US" dirty="0">
                <a:latin typeface="Century Gothic" panose="020B0502020202020204" pitchFamily="34" charset="0"/>
              </a:rPr>
              <a:t>or more of its </a:t>
            </a:r>
            <a:r>
              <a:rPr lang="en-US" dirty="0" smtClean="0">
                <a:latin typeface="Century Gothic" panose="020B0502020202020204" pitchFamily="34" charset="0"/>
              </a:rPr>
              <a:t>employees</a:t>
            </a:r>
          </a:p>
          <a:p>
            <a:endParaRPr lang="en-US" dirty="0">
              <a:latin typeface="Century Gothic" panose="020B0502020202020204" pitchFamily="34" charset="0"/>
            </a:endParaRPr>
          </a:p>
          <a:p>
            <a:r>
              <a:rPr lang="en-US" dirty="0" smtClean="0">
                <a:latin typeface="Century Gothic" panose="020B0502020202020204" pitchFamily="34" charset="0"/>
              </a:rPr>
              <a:t>Like non-specified service business, the full 20% deduction is allowed if taxable income is under the lower threshold</a:t>
            </a:r>
          </a:p>
          <a:p>
            <a:endParaRPr lang="en-US" dirty="0">
              <a:latin typeface="Century Gothic" panose="020B0502020202020204" pitchFamily="34" charset="0"/>
            </a:endParaRPr>
          </a:p>
          <a:p>
            <a:r>
              <a:rPr lang="en-US" dirty="0" smtClean="0">
                <a:latin typeface="Century Gothic" panose="020B0502020202020204" pitchFamily="34" charset="0"/>
              </a:rPr>
              <a:t>If income exceeds up threshold of phase-in range, then there is no deduction allowed.</a:t>
            </a:r>
            <a:endParaRPr lang="en-US" dirty="0">
              <a:latin typeface="Century Gothic" panose="020B0502020202020204" pitchFamily="34" charset="0"/>
            </a:endParaRPr>
          </a:p>
        </p:txBody>
      </p:sp>
    </p:spTree>
    <p:extLst>
      <p:ext uri="{BB962C8B-B14F-4D97-AF65-F5344CB8AC3E}">
        <p14:creationId xmlns:p14="http://schemas.microsoft.com/office/powerpoint/2010/main" val="3113515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773978" y="1227071"/>
            <a:ext cx="4039760" cy="1250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Individual TI below $157,500 single or $315,000 MFJ?</a:t>
            </a:r>
            <a:endParaRPr lang="en-US" dirty="0">
              <a:latin typeface="Century Gothic" panose="020B0502020202020204" pitchFamily="34" charset="0"/>
            </a:endParaRPr>
          </a:p>
        </p:txBody>
      </p:sp>
      <p:sp>
        <p:nvSpPr>
          <p:cNvPr id="4" name="Down Arrow 3"/>
          <p:cNvSpPr/>
          <p:nvPr/>
        </p:nvSpPr>
        <p:spPr>
          <a:xfrm rot="16200000">
            <a:off x="7955651" y="1317808"/>
            <a:ext cx="733646" cy="1017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latin typeface="Century Gothic" panose="020B0502020202020204" pitchFamily="34" charset="0"/>
              </a:rPr>
              <a:t>Yes</a:t>
            </a:r>
            <a:endParaRPr lang="en-US" dirty="0">
              <a:latin typeface="Century Gothic" panose="020B0502020202020204" pitchFamily="34" charset="0"/>
            </a:endParaRPr>
          </a:p>
        </p:txBody>
      </p:sp>
      <p:sp>
        <p:nvSpPr>
          <p:cNvPr id="6" name="Down Arrow 5"/>
          <p:cNvSpPr/>
          <p:nvPr/>
        </p:nvSpPr>
        <p:spPr>
          <a:xfrm>
            <a:off x="5721401" y="2630859"/>
            <a:ext cx="1048177" cy="850605"/>
          </a:xfrm>
          <a:prstGeom prst="downArrow">
            <a:avLst>
              <a:gd name="adj1" fmla="val 50000"/>
              <a:gd name="adj2" fmla="val 52500"/>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latin typeface="Century Gothic" panose="020B0502020202020204" pitchFamily="34" charset="0"/>
              </a:rPr>
              <a:t>N</a:t>
            </a:r>
            <a:r>
              <a:rPr lang="en-US" dirty="0" smtClean="0">
                <a:latin typeface="Century Gothic" panose="020B0502020202020204" pitchFamily="34" charset="0"/>
              </a:rPr>
              <a:t>o</a:t>
            </a:r>
            <a:endParaRPr lang="en-US" dirty="0">
              <a:latin typeface="Century Gothic" panose="020B0502020202020204" pitchFamily="34" charset="0"/>
            </a:endParaRPr>
          </a:p>
        </p:txBody>
      </p:sp>
      <p:sp>
        <p:nvSpPr>
          <p:cNvPr id="8" name="Oval 7"/>
          <p:cNvSpPr/>
          <p:nvPr/>
        </p:nvSpPr>
        <p:spPr>
          <a:xfrm>
            <a:off x="8831210" y="1282260"/>
            <a:ext cx="3091691" cy="1034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Entire Deduction Allowed</a:t>
            </a:r>
            <a:endParaRPr lang="en-US" dirty="0">
              <a:latin typeface="Century Gothic" panose="020B0502020202020204" pitchFamily="34" charset="0"/>
            </a:endParaRPr>
          </a:p>
        </p:txBody>
      </p:sp>
      <p:sp>
        <p:nvSpPr>
          <p:cNvPr id="9" name="Oval 8"/>
          <p:cNvSpPr/>
          <p:nvPr/>
        </p:nvSpPr>
        <p:spPr>
          <a:xfrm>
            <a:off x="4541875" y="3481464"/>
            <a:ext cx="3407230" cy="1188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Individual TI below $207,500 single or $415,000 MFJ?</a:t>
            </a:r>
            <a:endParaRPr lang="en-US" dirty="0">
              <a:latin typeface="Century Gothic" panose="020B0502020202020204" pitchFamily="34" charset="0"/>
            </a:endParaRPr>
          </a:p>
        </p:txBody>
      </p:sp>
      <p:sp>
        <p:nvSpPr>
          <p:cNvPr id="10" name="Down Arrow 9"/>
          <p:cNvSpPr/>
          <p:nvPr/>
        </p:nvSpPr>
        <p:spPr>
          <a:xfrm rot="2695423">
            <a:off x="3805944" y="4175178"/>
            <a:ext cx="587632" cy="1059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Yes</a:t>
            </a:r>
            <a:endParaRPr lang="en-US" dirty="0"/>
          </a:p>
        </p:txBody>
      </p:sp>
      <p:sp>
        <p:nvSpPr>
          <p:cNvPr id="11" name="Down Arrow 10"/>
          <p:cNvSpPr/>
          <p:nvPr/>
        </p:nvSpPr>
        <p:spPr>
          <a:xfrm rot="18456048">
            <a:off x="7902729" y="4184899"/>
            <a:ext cx="686230" cy="1073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No</a:t>
            </a:r>
            <a:endParaRPr lang="en-US" dirty="0"/>
          </a:p>
        </p:txBody>
      </p:sp>
      <p:sp>
        <p:nvSpPr>
          <p:cNvPr id="14" name="Oval 13"/>
          <p:cNvSpPr/>
          <p:nvPr/>
        </p:nvSpPr>
        <p:spPr>
          <a:xfrm>
            <a:off x="6556743" y="5287770"/>
            <a:ext cx="5428459" cy="118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No deduction</a:t>
            </a:r>
            <a:endParaRPr lang="en-US" dirty="0">
              <a:latin typeface="Century Gothic" panose="020B0502020202020204" pitchFamily="34" charset="0"/>
            </a:endParaRPr>
          </a:p>
        </p:txBody>
      </p:sp>
      <p:sp>
        <p:nvSpPr>
          <p:cNvPr id="15" name="Oval 14"/>
          <p:cNvSpPr/>
          <p:nvPr/>
        </p:nvSpPr>
        <p:spPr>
          <a:xfrm>
            <a:off x="404037" y="5287770"/>
            <a:ext cx="5165297" cy="118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Phase-out deduction</a:t>
            </a:r>
            <a:endParaRPr lang="en-US" dirty="0">
              <a:latin typeface="Century Gothic" panose="020B0502020202020204" pitchFamily="34" charset="0"/>
            </a:endParaRPr>
          </a:p>
        </p:txBody>
      </p:sp>
      <p:sp>
        <p:nvSpPr>
          <p:cNvPr id="16" name="TextBox 15"/>
          <p:cNvSpPr txBox="1"/>
          <p:nvPr/>
        </p:nvSpPr>
        <p:spPr>
          <a:xfrm>
            <a:off x="404037" y="1459721"/>
            <a:ext cx="3083442" cy="2123658"/>
          </a:xfrm>
          <a:prstGeom prst="rect">
            <a:avLst/>
          </a:prstGeom>
          <a:noFill/>
        </p:spPr>
        <p:txBody>
          <a:bodyPr wrap="square" rtlCol="0">
            <a:spAutoFit/>
          </a:bodyPr>
          <a:lstStyle/>
          <a:p>
            <a:r>
              <a:rPr lang="en-US" sz="4400" dirty="0" smtClean="0"/>
              <a:t>Specified Service Business</a:t>
            </a:r>
            <a:endParaRPr lang="en-US" sz="4400" dirty="0"/>
          </a:p>
        </p:txBody>
      </p:sp>
    </p:spTree>
    <p:extLst>
      <p:ext uri="{BB962C8B-B14F-4D97-AF65-F5344CB8AC3E}">
        <p14:creationId xmlns:p14="http://schemas.microsoft.com/office/powerpoint/2010/main" val="3806197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515600" cy="4658302"/>
          </a:xfrm>
        </p:spPr>
        <p:txBody>
          <a:bodyPr>
            <a:normAutofit lnSpcReduction="10000"/>
          </a:bodyPr>
          <a:lstStyle/>
          <a:p>
            <a:r>
              <a:rPr lang="en-US" dirty="0" smtClean="0">
                <a:latin typeface="Century Gothic" panose="020B0502020202020204" pitchFamily="34" charset="0"/>
              </a:rPr>
              <a:t>The 20% QBI deduction is calculated on a business by business basis</a:t>
            </a:r>
          </a:p>
          <a:p>
            <a:endParaRPr lang="en-US" dirty="0">
              <a:latin typeface="Century Gothic" panose="020B0502020202020204" pitchFamily="34" charset="0"/>
            </a:endParaRPr>
          </a:p>
          <a:p>
            <a:r>
              <a:rPr lang="en-US" dirty="0" smtClean="0">
                <a:latin typeface="Century Gothic" panose="020B0502020202020204" pitchFamily="34" charset="0"/>
              </a:rPr>
              <a:t>There is a loss carryforward rule for each business</a:t>
            </a:r>
          </a:p>
          <a:p>
            <a:endParaRPr lang="en-US" dirty="0">
              <a:latin typeface="Century Gothic" panose="020B0502020202020204" pitchFamily="34" charset="0"/>
            </a:endParaRPr>
          </a:p>
          <a:p>
            <a:r>
              <a:rPr lang="en-US" dirty="0" smtClean="0">
                <a:latin typeface="Century Gothic" panose="020B0502020202020204" pitchFamily="34" charset="0"/>
              </a:rPr>
              <a:t>Consider if the work of independent contractors could be done by employees, if concerned about wage limitation</a:t>
            </a:r>
          </a:p>
          <a:p>
            <a:endParaRPr lang="en-US" dirty="0">
              <a:latin typeface="Century Gothic" panose="020B0502020202020204" pitchFamily="34" charset="0"/>
            </a:endParaRPr>
          </a:p>
          <a:p>
            <a:r>
              <a:rPr lang="en-US" dirty="0" smtClean="0">
                <a:latin typeface="Century Gothic" panose="020B0502020202020204" pitchFamily="34" charset="0"/>
              </a:rPr>
              <a:t>Consider buying instead of leasing if concerned about limitation</a:t>
            </a:r>
            <a:endParaRPr lang="en-US" dirty="0">
              <a:latin typeface="Century Gothic" panose="020B0502020202020204" pitchFamily="34" charset="0"/>
            </a:endParaRPr>
          </a:p>
        </p:txBody>
      </p:sp>
    </p:spTree>
    <p:extLst>
      <p:ext uri="{BB962C8B-B14F-4D97-AF65-F5344CB8AC3E}">
        <p14:creationId xmlns:p14="http://schemas.microsoft.com/office/powerpoint/2010/main" val="1661480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0081" y="626225"/>
            <a:ext cx="7754937" cy="1025525"/>
          </a:xfrm>
          <a:prstGeom prst="rect">
            <a:avLst/>
          </a:prstGeom>
        </p:spPr>
        <p:txBody>
          <a:bodyPr/>
          <a:lstStyle/>
          <a:p>
            <a:pPr algn="l"/>
            <a:r>
              <a:rPr lang="en-US" b="1" dirty="0" smtClean="0">
                <a:latin typeface="Century Gothic" pitchFamily="34" charset="0"/>
              </a:rPr>
              <a:t>Individual Overview</a:t>
            </a:r>
            <a:endParaRPr lang="en-US" b="1" dirty="0">
              <a:latin typeface="Century Gothic" pitchFamily="34" charset="0"/>
            </a:endParaRPr>
          </a:p>
        </p:txBody>
      </p:sp>
    </p:spTree>
    <p:extLst>
      <p:ext uri="{BB962C8B-B14F-4D97-AF65-F5344CB8AC3E}">
        <p14:creationId xmlns:p14="http://schemas.microsoft.com/office/powerpoint/2010/main" val="2525984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1" y="1418630"/>
            <a:ext cx="9509760" cy="5280765"/>
          </a:xfrm>
        </p:spPr>
      </p:pic>
    </p:spTree>
    <p:extLst>
      <p:ext uri="{BB962C8B-B14F-4D97-AF65-F5344CB8AC3E}">
        <p14:creationId xmlns:p14="http://schemas.microsoft.com/office/powerpoint/2010/main" val="480755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9995" y="1409166"/>
            <a:ext cx="9346478" cy="5241016"/>
          </a:xfrm>
        </p:spPr>
      </p:pic>
    </p:spTree>
    <p:extLst>
      <p:ext uri="{BB962C8B-B14F-4D97-AF65-F5344CB8AC3E}">
        <p14:creationId xmlns:p14="http://schemas.microsoft.com/office/powerpoint/2010/main" val="2187312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Century Gothic" panose="020B0502020202020204" pitchFamily="34" charset="0"/>
              </a:rPr>
              <a:t>Alternative minimum tax exemptions and phase-outs have been increased</a:t>
            </a:r>
          </a:p>
          <a:p>
            <a:endParaRPr lang="en-US" dirty="0">
              <a:latin typeface="Century Gothic" panose="020B0502020202020204" pitchFamily="34" charset="0"/>
            </a:endParaRPr>
          </a:p>
          <a:p>
            <a:r>
              <a:rPr lang="en-US" dirty="0" smtClean="0">
                <a:latin typeface="Century Gothic" panose="020B0502020202020204" pitchFamily="34" charset="0"/>
              </a:rPr>
              <a:t>Personal exemptions repealed</a:t>
            </a:r>
          </a:p>
          <a:p>
            <a:endParaRPr lang="en-US" dirty="0">
              <a:latin typeface="Century Gothic" panose="020B0502020202020204" pitchFamily="34" charset="0"/>
            </a:endParaRPr>
          </a:p>
          <a:p>
            <a:r>
              <a:rPr lang="en-US" dirty="0" smtClean="0">
                <a:latin typeface="Century Gothic" panose="020B0502020202020204" pitchFamily="34" charset="0"/>
              </a:rPr>
              <a:t>Standard deduction has been doubled</a:t>
            </a:r>
          </a:p>
          <a:p>
            <a:endParaRPr lang="en-US"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456" y="2503570"/>
            <a:ext cx="2632362" cy="3966573"/>
          </a:xfrm>
          <a:prstGeom prst="rect">
            <a:avLst/>
          </a:prstGeom>
        </p:spPr>
      </p:pic>
    </p:spTree>
    <p:extLst>
      <p:ext uri="{BB962C8B-B14F-4D97-AF65-F5344CB8AC3E}">
        <p14:creationId xmlns:p14="http://schemas.microsoft.com/office/powerpoint/2010/main" val="3267084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0081" y="626225"/>
            <a:ext cx="7754937" cy="1025525"/>
          </a:xfrm>
          <a:prstGeom prst="rect">
            <a:avLst/>
          </a:prstGeom>
        </p:spPr>
        <p:txBody>
          <a:bodyPr/>
          <a:lstStyle/>
          <a:p>
            <a:pPr algn="l"/>
            <a:r>
              <a:rPr lang="en-US" b="1" dirty="0" smtClean="0">
                <a:latin typeface="Century Gothic" pitchFamily="34" charset="0"/>
              </a:rPr>
              <a:t>Acquisition Indebtedness</a:t>
            </a:r>
            <a:endParaRPr lang="en-US" b="1" dirty="0">
              <a:latin typeface="Century Gothic" pitchFamily="34" charset="0"/>
            </a:endParaRPr>
          </a:p>
        </p:txBody>
      </p:sp>
    </p:spTree>
    <p:extLst>
      <p:ext uri="{BB962C8B-B14F-4D97-AF65-F5344CB8AC3E}">
        <p14:creationId xmlns:p14="http://schemas.microsoft.com/office/powerpoint/2010/main" val="1317882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1656173"/>
            <a:ext cx="4460609" cy="4520790"/>
          </a:xfrm>
        </p:spPr>
        <p:txBody>
          <a:bodyPr>
            <a:normAutofit/>
          </a:bodyPr>
          <a:lstStyle/>
          <a:p>
            <a:pPr marL="0" indent="0">
              <a:buNone/>
            </a:pPr>
            <a:endParaRPr lang="en-US" sz="3200" dirty="0" smtClean="0">
              <a:latin typeface="Century Gothic" panose="020B0502020202020204" pitchFamily="34" charset="0"/>
            </a:endParaRPr>
          </a:p>
          <a:p>
            <a:r>
              <a:rPr lang="en-US" sz="3200" dirty="0" smtClean="0">
                <a:latin typeface="Century Gothic" panose="020B0502020202020204" pitchFamily="34" charset="0"/>
              </a:rPr>
              <a:t>Acquisition </a:t>
            </a:r>
            <a:r>
              <a:rPr lang="en-US" sz="3200" dirty="0">
                <a:latin typeface="Century Gothic" panose="020B0502020202020204" pitchFamily="34" charset="0"/>
              </a:rPr>
              <a:t>indebtedness interest deduction decreased </a:t>
            </a:r>
            <a:endParaRPr lang="en-US" sz="3200" dirty="0" smtClean="0">
              <a:latin typeface="Century Gothic" panose="020B0502020202020204" pitchFamily="34" charset="0"/>
            </a:endParaRPr>
          </a:p>
          <a:p>
            <a:r>
              <a:rPr lang="en-US" sz="3200" dirty="0" smtClean="0">
                <a:latin typeface="Century Gothic" panose="020B0502020202020204" pitchFamily="34" charset="0"/>
              </a:rPr>
              <a:t>Home </a:t>
            </a:r>
            <a:r>
              <a:rPr lang="en-US" sz="3200" dirty="0">
                <a:latin typeface="Century Gothic" panose="020B0502020202020204" pitchFamily="34" charset="0"/>
              </a:rPr>
              <a:t>equity interest deduction </a:t>
            </a:r>
            <a:r>
              <a:rPr lang="en-US" sz="3200" dirty="0" smtClean="0">
                <a:latin typeface="Century Gothic" panose="020B0502020202020204" pitchFamily="34" charset="0"/>
              </a:rPr>
              <a:t>eliminated.  </a:t>
            </a:r>
          </a:p>
          <a:p>
            <a:r>
              <a:rPr lang="en-US" sz="3200" b="1" dirty="0" smtClean="0">
                <a:latin typeface="Century Gothic" panose="020B0502020202020204" pitchFamily="34" charset="0"/>
              </a:rPr>
              <a:t>Or has it been?</a:t>
            </a:r>
            <a:endParaRPr lang="en-US" sz="3200" b="1" dirty="0">
              <a:latin typeface="Century Gothic" panose="020B0502020202020204" pitchFamily="34" charset="0"/>
            </a:endParaRP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8809" y="1656173"/>
            <a:ext cx="6521889" cy="4347926"/>
          </a:xfrm>
          <a:prstGeom prst="rect">
            <a:avLst/>
          </a:prstGeom>
        </p:spPr>
      </p:pic>
    </p:spTree>
    <p:extLst>
      <p:ext uri="{BB962C8B-B14F-4D97-AF65-F5344CB8AC3E}">
        <p14:creationId xmlns:p14="http://schemas.microsoft.com/office/powerpoint/2010/main" val="3041774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Acquisition indebtedness - </a:t>
            </a:r>
            <a:r>
              <a:rPr lang="en-US" dirty="0"/>
              <a:t>indebtedness incurred in acquiring, constructing, or substantially improving a residence of the taxpayer where the indebtedness is secured by the such </a:t>
            </a:r>
            <a:r>
              <a:rPr lang="en-US" dirty="0" smtClean="0"/>
              <a:t>residence</a:t>
            </a:r>
          </a:p>
          <a:p>
            <a:endParaRPr lang="en-US" dirty="0"/>
          </a:p>
          <a:p>
            <a:r>
              <a:rPr lang="en-US" dirty="0" smtClean="0"/>
              <a:t>Substantial improvement - </a:t>
            </a:r>
            <a:r>
              <a:rPr lang="en-US" dirty="0"/>
              <a:t>adds value to the residence, prolongs the </a:t>
            </a:r>
            <a:r>
              <a:rPr lang="en-US" dirty="0" smtClean="0"/>
              <a:t>residence’s </a:t>
            </a:r>
            <a:r>
              <a:rPr lang="en-US" dirty="0"/>
              <a:t>useful life, or adapts the residence to new </a:t>
            </a:r>
            <a:r>
              <a:rPr lang="en-US" dirty="0" smtClean="0"/>
              <a:t>uses</a:t>
            </a:r>
          </a:p>
          <a:p>
            <a:endParaRPr lang="en-US" dirty="0"/>
          </a:p>
          <a:p>
            <a:r>
              <a:rPr lang="en-US" dirty="0" smtClean="0"/>
              <a:t>Interest deductible on loans up to $750,000 incurred after 12/15/17</a:t>
            </a:r>
            <a:endParaRPr lang="en-US" dirty="0"/>
          </a:p>
        </p:txBody>
      </p:sp>
    </p:spTree>
    <p:extLst>
      <p:ext uri="{BB962C8B-B14F-4D97-AF65-F5344CB8AC3E}">
        <p14:creationId xmlns:p14="http://schemas.microsoft.com/office/powerpoint/2010/main" val="4231962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0305" y="1297172"/>
            <a:ext cx="2761544"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November 2 – Bill introduced to House</a:t>
            </a:r>
            <a:endParaRPr lang="en-US" dirty="0">
              <a:latin typeface="Century Gothic" panose="020B0502020202020204" pitchFamily="34" charset="0"/>
            </a:endParaRPr>
          </a:p>
        </p:txBody>
      </p:sp>
      <p:sp>
        <p:nvSpPr>
          <p:cNvPr id="6" name="Rectangle 5"/>
          <p:cNvSpPr/>
          <p:nvPr/>
        </p:nvSpPr>
        <p:spPr>
          <a:xfrm>
            <a:off x="523172" y="3234037"/>
            <a:ext cx="2761488"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November 16 – House passes Bill</a:t>
            </a:r>
            <a:endParaRPr lang="en-US" dirty="0">
              <a:latin typeface="Century Gothic" panose="020B0502020202020204" pitchFamily="34" charset="0"/>
            </a:endParaRPr>
          </a:p>
        </p:txBody>
      </p:sp>
      <p:sp>
        <p:nvSpPr>
          <p:cNvPr id="7" name="Rectangle 6"/>
          <p:cNvSpPr/>
          <p:nvPr/>
        </p:nvSpPr>
        <p:spPr>
          <a:xfrm>
            <a:off x="4163223" y="1297172"/>
            <a:ext cx="2761488"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December 2 – Senate passes Bill with amendments</a:t>
            </a:r>
            <a:endParaRPr lang="en-US" dirty="0">
              <a:latin typeface="Century Gothic" panose="020B0502020202020204" pitchFamily="34" charset="0"/>
            </a:endParaRPr>
          </a:p>
        </p:txBody>
      </p:sp>
      <p:sp>
        <p:nvSpPr>
          <p:cNvPr id="8" name="Rectangle 7"/>
          <p:cNvSpPr/>
          <p:nvPr/>
        </p:nvSpPr>
        <p:spPr>
          <a:xfrm>
            <a:off x="4163223" y="3256541"/>
            <a:ext cx="2761488"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December 4 – House rejects amended bill and requests a conference</a:t>
            </a:r>
            <a:endParaRPr lang="en-US" dirty="0">
              <a:latin typeface="Century Gothic" panose="020B0502020202020204" pitchFamily="34" charset="0"/>
            </a:endParaRPr>
          </a:p>
        </p:txBody>
      </p:sp>
      <p:sp>
        <p:nvSpPr>
          <p:cNvPr id="9" name="Rectangle 8"/>
          <p:cNvSpPr/>
          <p:nvPr/>
        </p:nvSpPr>
        <p:spPr>
          <a:xfrm>
            <a:off x="523172" y="5131289"/>
            <a:ext cx="2761488"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November 27– Bill introduced to Senate</a:t>
            </a:r>
            <a:endParaRPr lang="en-US" dirty="0">
              <a:latin typeface="Century Gothic" panose="020B0502020202020204" pitchFamily="34" charset="0"/>
            </a:endParaRPr>
          </a:p>
        </p:txBody>
      </p:sp>
      <p:sp>
        <p:nvSpPr>
          <p:cNvPr id="11" name="Rectangle 10"/>
          <p:cNvSpPr/>
          <p:nvPr/>
        </p:nvSpPr>
        <p:spPr>
          <a:xfrm>
            <a:off x="4163223" y="5131289"/>
            <a:ext cx="2761488"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December 13-15 – Conference held &amp; conference report filed</a:t>
            </a:r>
            <a:endParaRPr lang="en-US" dirty="0">
              <a:latin typeface="Century Gothic" panose="020B0502020202020204" pitchFamily="34" charset="0"/>
            </a:endParaRPr>
          </a:p>
        </p:txBody>
      </p:sp>
      <p:sp>
        <p:nvSpPr>
          <p:cNvPr id="13" name="Rectangle 12"/>
          <p:cNvSpPr/>
          <p:nvPr/>
        </p:nvSpPr>
        <p:spPr>
          <a:xfrm>
            <a:off x="8146681" y="1297172"/>
            <a:ext cx="2761488"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December 19 – Conference report introduced to House and Senate</a:t>
            </a:r>
            <a:endParaRPr lang="en-US" dirty="0">
              <a:latin typeface="Century Gothic" panose="020B0502020202020204" pitchFamily="34" charset="0"/>
            </a:endParaRPr>
          </a:p>
        </p:txBody>
      </p:sp>
      <p:sp>
        <p:nvSpPr>
          <p:cNvPr id="15" name="Rectangle 14"/>
          <p:cNvSpPr/>
          <p:nvPr/>
        </p:nvSpPr>
        <p:spPr>
          <a:xfrm>
            <a:off x="8146681" y="3256541"/>
            <a:ext cx="2761488"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December 20 – Senate proposes amendment; Senate &amp; House agree to amended report</a:t>
            </a:r>
            <a:endParaRPr lang="en-US" dirty="0">
              <a:latin typeface="Century Gothic" panose="020B0502020202020204" pitchFamily="34" charset="0"/>
            </a:endParaRPr>
          </a:p>
        </p:txBody>
      </p:sp>
      <p:sp>
        <p:nvSpPr>
          <p:cNvPr id="17" name="Rectangle 16"/>
          <p:cNvSpPr/>
          <p:nvPr/>
        </p:nvSpPr>
        <p:spPr>
          <a:xfrm>
            <a:off x="8146681" y="5131289"/>
            <a:ext cx="2761488" cy="1216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entury Gothic" panose="020B0502020202020204" pitchFamily="34" charset="0"/>
              </a:rPr>
              <a:t>December 22 – President signs into law</a:t>
            </a:r>
            <a:endParaRPr lang="en-US" dirty="0">
              <a:latin typeface="Century Gothic" panose="020B0502020202020204" pitchFamily="34" charset="0"/>
            </a:endParaRPr>
          </a:p>
        </p:txBody>
      </p:sp>
      <p:sp>
        <p:nvSpPr>
          <p:cNvPr id="10" name="Down Arrow 9"/>
          <p:cNvSpPr/>
          <p:nvPr/>
        </p:nvSpPr>
        <p:spPr>
          <a:xfrm>
            <a:off x="1903916" y="2581706"/>
            <a:ext cx="240446" cy="495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1903916" y="4554492"/>
            <a:ext cx="280440" cy="512108"/>
          </a:xfrm>
          <a:prstGeom prst="rect">
            <a:avLst/>
          </a:prstGeom>
        </p:spPr>
      </p:pic>
      <p:pic>
        <p:nvPicPr>
          <p:cNvPr id="14" name="Picture 13"/>
          <p:cNvPicPr>
            <a:picLocks noChangeAspect="1"/>
          </p:cNvPicPr>
          <p:nvPr/>
        </p:nvPicPr>
        <p:blipFill>
          <a:blip r:embed="rId3"/>
          <a:stretch>
            <a:fillRect/>
          </a:stretch>
        </p:blipFill>
        <p:spPr>
          <a:xfrm>
            <a:off x="5403747" y="2581706"/>
            <a:ext cx="280440" cy="512108"/>
          </a:xfrm>
          <a:prstGeom prst="rect">
            <a:avLst/>
          </a:prstGeom>
        </p:spPr>
      </p:pic>
      <p:pic>
        <p:nvPicPr>
          <p:cNvPr id="16" name="Picture 15"/>
          <p:cNvPicPr>
            <a:picLocks noChangeAspect="1"/>
          </p:cNvPicPr>
          <p:nvPr/>
        </p:nvPicPr>
        <p:blipFill>
          <a:blip r:embed="rId4"/>
          <a:stretch>
            <a:fillRect/>
          </a:stretch>
        </p:blipFill>
        <p:spPr>
          <a:xfrm>
            <a:off x="5403747" y="4554492"/>
            <a:ext cx="280440" cy="512108"/>
          </a:xfrm>
          <a:prstGeom prst="rect">
            <a:avLst/>
          </a:prstGeom>
        </p:spPr>
      </p:pic>
      <p:pic>
        <p:nvPicPr>
          <p:cNvPr id="18" name="Picture 17"/>
          <p:cNvPicPr>
            <a:picLocks noChangeAspect="1"/>
          </p:cNvPicPr>
          <p:nvPr/>
        </p:nvPicPr>
        <p:blipFill>
          <a:blip r:embed="rId4"/>
          <a:stretch>
            <a:fillRect/>
          </a:stretch>
        </p:blipFill>
        <p:spPr>
          <a:xfrm>
            <a:off x="9387205" y="2595123"/>
            <a:ext cx="280440" cy="512108"/>
          </a:xfrm>
          <a:prstGeom prst="rect">
            <a:avLst/>
          </a:prstGeom>
        </p:spPr>
      </p:pic>
      <p:pic>
        <p:nvPicPr>
          <p:cNvPr id="20" name="Picture 19"/>
          <p:cNvPicPr>
            <a:picLocks noChangeAspect="1"/>
          </p:cNvPicPr>
          <p:nvPr/>
        </p:nvPicPr>
        <p:blipFill>
          <a:blip r:embed="rId5"/>
          <a:stretch>
            <a:fillRect/>
          </a:stretch>
        </p:blipFill>
        <p:spPr>
          <a:xfrm>
            <a:off x="9387205" y="4554492"/>
            <a:ext cx="280440" cy="512108"/>
          </a:xfrm>
          <a:prstGeom prst="rect">
            <a:avLst/>
          </a:prstGeom>
        </p:spPr>
      </p:pic>
    </p:spTree>
    <p:extLst>
      <p:ext uri="{BB962C8B-B14F-4D97-AF65-F5344CB8AC3E}">
        <p14:creationId xmlns:p14="http://schemas.microsoft.com/office/powerpoint/2010/main" val="2059585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Home equity indebtedness – indebtedness secured by a residence that is not used to purchase, construct or substantially improve the residence</a:t>
            </a:r>
          </a:p>
          <a:p>
            <a:endParaRPr lang="en-US" dirty="0"/>
          </a:p>
          <a:p>
            <a:r>
              <a:rPr lang="en-US" dirty="0" smtClean="0"/>
              <a:t>Home equity indebtedness is not deductible</a:t>
            </a:r>
            <a:endParaRPr lang="en-US" dirty="0"/>
          </a:p>
        </p:txBody>
      </p:sp>
    </p:spTree>
    <p:extLst>
      <p:ext uri="{BB962C8B-B14F-4D97-AF65-F5344CB8AC3E}">
        <p14:creationId xmlns:p14="http://schemas.microsoft.com/office/powerpoint/2010/main" val="1083060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lvl="0" indent="-514350">
              <a:buFont typeface="+mj-lt"/>
              <a:buAutoNum type="arabicPeriod"/>
            </a:pPr>
            <a:r>
              <a:rPr lang="en-US" dirty="0"/>
              <a:t>Taxpayer takes out a home equity loan on their residence and uses the proceeds for a down payment on their residence, so the taxpayer could avoid PMI. </a:t>
            </a:r>
            <a:endParaRPr lang="en-US" dirty="0" smtClean="0"/>
          </a:p>
          <a:p>
            <a:pPr marL="514350" lvl="0" indent="-514350">
              <a:buFont typeface="+mj-lt"/>
              <a:buAutoNum type="arabicPeriod"/>
            </a:pPr>
            <a:endParaRPr lang="en-US" dirty="0" smtClean="0"/>
          </a:p>
          <a:p>
            <a:pPr marL="514350" lvl="0" indent="-514350">
              <a:buFont typeface="+mj-lt"/>
              <a:buAutoNum type="arabicPeriod"/>
            </a:pPr>
            <a:r>
              <a:rPr lang="en-US" dirty="0" smtClean="0"/>
              <a:t>Taxpayer </a:t>
            </a:r>
            <a:r>
              <a:rPr lang="en-US" dirty="0"/>
              <a:t>takes out a home equity loan on their residence and uses the proceeds to pay tuition for a dependent. </a:t>
            </a:r>
            <a:endParaRPr lang="en-US" dirty="0" smtClean="0"/>
          </a:p>
          <a:p>
            <a:pPr marL="514350" lvl="0" indent="-514350">
              <a:buFont typeface="+mj-lt"/>
              <a:buAutoNum type="arabicPeriod"/>
            </a:pPr>
            <a:endParaRPr lang="en-US" dirty="0" smtClean="0"/>
          </a:p>
          <a:p>
            <a:pPr marL="514350" lvl="0" indent="-514350">
              <a:buFont typeface="+mj-lt"/>
              <a:buAutoNum type="arabicPeriod"/>
            </a:pPr>
            <a:r>
              <a:rPr lang="en-US" dirty="0" smtClean="0"/>
              <a:t>Taxpayer </a:t>
            </a:r>
            <a:r>
              <a:rPr lang="en-US" dirty="0"/>
              <a:t>takes out a home equity loan on their residence and uses a portion of the proceeds to purchase an auto, and a portion of the proceeds to renovate their residence. </a:t>
            </a:r>
            <a:endParaRPr lang="en-US" dirty="0" smtClean="0"/>
          </a:p>
          <a:p>
            <a:pPr marL="514350" lvl="0" indent="-514350">
              <a:buFont typeface="+mj-lt"/>
              <a:buAutoNum type="arabicPeriod"/>
            </a:pPr>
            <a:endParaRPr lang="en-US" dirty="0" smtClean="0"/>
          </a:p>
        </p:txBody>
      </p:sp>
    </p:spTree>
    <p:extLst>
      <p:ext uri="{BB962C8B-B14F-4D97-AF65-F5344CB8AC3E}">
        <p14:creationId xmlns:p14="http://schemas.microsoft.com/office/powerpoint/2010/main" val="3703892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2194" y="1626119"/>
            <a:ext cx="5196840" cy="4351338"/>
          </a:xfrm>
        </p:spPr>
        <p:txBody>
          <a:bodyPr>
            <a:normAutofit/>
          </a:bodyPr>
          <a:lstStyle/>
          <a:p>
            <a:r>
              <a:rPr lang="en-US" dirty="0" smtClean="0">
                <a:latin typeface="Century Gothic" panose="020B0502020202020204" pitchFamily="34" charset="0"/>
              </a:rPr>
              <a:t>State and local taxes paid deduction capped</a:t>
            </a:r>
          </a:p>
          <a:p>
            <a:endParaRPr lang="en-US" dirty="0">
              <a:latin typeface="Century Gothic" panose="020B0502020202020204" pitchFamily="34" charset="0"/>
            </a:endParaRPr>
          </a:p>
          <a:p>
            <a:r>
              <a:rPr lang="en-US" dirty="0">
                <a:latin typeface="Century Gothic" panose="020B0502020202020204" pitchFamily="34" charset="0"/>
              </a:rPr>
              <a:t>No casualty and theft loss </a:t>
            </a:r>
            <a:r>
              <a:rPr lang="en-US" dirty="0" smtClean="0">
                <a:latin typeface="Century Gothic" panose="020B0502020202020204" pitchFamily="34" charset="0"/>
              </a:rPr>
              <a:t>deductions</a:t>
            </a:r>
          </a:p>
          <a:p>
            <a:endParaRPr lang="en-US" dirty="0">
              <a:latin typeface="Century Gothic" panose="020B0502020202020204" pitchFamily="34" charset="0"/>
            </a:endParaRPr>
          </a:p>
          <a:p>
            <a:r>
              <a:rPr lang="en-US" dirty="0" smtClean="0">
                <a:latin typeface="Century Gothic" panose="020B0502020202020204" pitchFamily="34" charset="0"/>
              </a:rPr>
              <a:t>No deduction allowed for athletic seating rights</a:t>
            </a:r>
          </a:p>
          <a:p>
            <a:endParaRPr lang="en-US" dirty="0">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034" y="1950075"/>
            <a:ext cx="6173934" cy="3703426"/>
          </a:xfrm>
          <a:prstGeom prst="rect">
            <a:avLst/>
          </a:prstGeom>
        </p:spPr>
      </p:pic>
    </p:spTree>
    <p:extLst>
      <p:ext uri="{BB962C8B-B14F-4D97-AF65-F5344CB8AC3E}">
        <p14:creationId xmlns:p14="http://schemas.microsoft.com/office/powerpoint/2010/main" val="163367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63591" y="2407516"/>
            <a:ext cx="3589713" cy="2629997"/>
          </a:xfrm>
        </p:spPr>
        <p:txBody>
          <a:bodyPr>
            <a:normAutofit/>
          </a:bodyPr>
          <a:lstStyle/>
          <a:p>
            <a:pPr marL="0" indent="0">
              <a:buNone/>
            </a:pPr>
            <a:r>
              <a:rPr lang="en-US" sz="3200" dirty="0" smtClean="0">
                <a:latin typeface="Century Gothic" panose="020B0502020202020204" pitchFamily="34" charset="0"/>
              </a:rPr>
              <a:t>Elimination of over 2% of AGI miscellaneous deductions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45910"/>
            <a:ext cx="7530084" cy="3910768"/>
          </a:xfrm>
          <a:prstGeom prst="rect">
            <a:avLst/>
          </a:prstGeom>
        </p:spPr>
      </p:pic>
    </p:spTree>
    <p:extLst>
      <p:ext uri="{BB962C8B-B14F-4D97-AF65-F5344CB8AC3E}">
        <p14:creationId xmlns:p14="http://schemas.microsoft.com/office/powerpoint/2010/main" val="1500064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1669" y="1479665"/>
            <a:ext cx="5833371" cy="5004262"/>
          </a:xfrm>
        </p:spPr>
        <p:txBody>
          <a:bodyPr>
            <a:normAutofit/>
          </a:bodyPr>
          <a:lstStyle/>
          <a:p>
            <a:r>
              <a:rPr lang="en-US" dirty="0">
                <a:latin typeface="Century Gothic" panose="020B0502020202020204" pitchFamily="34" charset="0"/>
              </a:rPr>
              <a:t>Limitation on overall itemized deductions is </a:t>
            </a:r>
            <a:r>
              <a:rPr lang="en-US" dirty="0" smtClean="0">
                <a:latin typeface="Century Gothic" panose="020B0502020202020204" pitchFamily="34" charset="0"/>
              </a:rPr>
              <a:t>repealed</a:t>
            </a:r>
          </a:p>
          <a:p>
            <a:endParaRPr lang="en-US" dirty="0">
              <a:latin typeface="Century Gothic" panose="020B0502020202020204" pitchFamily="34" charset="0"/>
            </a:endParaRPr>
          </a:p>
          <a:p>
            <a:r>
              <a:rPr lang="en-US" dirty="0" smtClean="0">
                <a:latin typeface="Century Gothic" panose="020B0502020202020204" pitchFamily="34" charset="0"/>
              </a:rPr>
              <a:t>No </a:t>
            </a:r>
            <a:r>
              <a:rPr lang="en-US" dirty="0">
                <a:latin typeface="Century Gothic" panose="020B0502020202020204" pitchFamily="34" charset="0"/>
              </a:rPr>
              <a:t>deduction for alimony </a:t>
            </a:r>
            <a:r>
              <a:rPr lang="en-US" dirty="0" smtClean="0">
                <a:latin typeface="Century Gothic" panose="020B0502020202020204" pitchFamily="34" charset="0"/>
              </a:rPr>
              <a:t>paid</a:t>
            </a:r>
          </a:p>
          <a:p>
            <a:endParaRPr lang="en-US" dirty="0">
              <a:latin typeface="Century Gothic" panose="020B0502020202020204" pitchFamily="34" charset="0"/>
            </a:endParaRPr>
          </a:p>
          <a:p>
            <a:r>
              <a:rPr lang="en-US" dirty="0" smtClean="0">
                <a:latin typeface="Century Gothic" panose="020B0502020202020204" pitchFamily="34" charset="0"/>
              </a:rPr>
              <a:t>Expansion of 529 account distributions</a:t>
            </a:r>
          </a:p>
          <a:p>
            <a:endParaRPr lang="en-US" dirty="0">
              <a:latin typeface="Century Gothic" panose="020B0502020202020204" pitchFamily="34" charset="0"/>
            </a:endParaRPr>
          </a:p>
          <a:p>
            <a:r>
              <a:rPr lang="en-US" dirty="0" smtClean="0">
                <a:latin typeface="Century Gothic" panose="020B0502020202020204" pitchFamily="34" charset="0"/>
              </a:rPr>
              <a:t>Reduces Affordable Care Act penalties to $0</a:t>
            </a:r>
            <a:endParaRPr lang="en-US" dirty="0">
              <a:latin typeface="Century Gothic" panose="020B0502020202020204" pitchFamily="34" charset="0"/>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040" y="1795549"/>
            <a:ext cx="6035039" cy="4023359"/>
          </a:xfrm>
          <a:prstGeom prst="rect">
            <a:avLst/>
          </a:prstGeom>
        </p:spPr>
      </p:pic>
    </p:spTree>
    <p:extLst>
      <p:ext uri="{BB962C8B-B14F-4D97-AF65-F5344CB8AC3E}">
        <p14:creationId xmlns:p14="http://schemas.microsoft.com/office/powerpoint/2010/main" val="2035550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710" y="2091632"/>
            <a:ext cx="4864331" cy="4351338"/>
          </a:xfrm>
        </p:spPr>
        <p:txBody>
          <a:bodyPr/>
          <a:lstStyle/>
          <a:p>
            <a:r>
              <a:rPr lang="en-US" dirty="0">
                <a:latin typeface="Century Gothic" panose="020B0502020202020204" pitchFamily="34" charset="0"/>
              </a:rPr>
              <a:t>Child and family tax credit doubled</a:t>
            </a:r>
          </a:p>
          <a:p>
            <a:endParaRPr lang="en-US" dirty="0">
              <a:latin typeface="Century Gothic" panose="020B0502020202020204" pitchFamily="34" charset="0"/>
            </a:endParaRPr>
          </a:p>
          <a:p>
            <a:r>
              <a:rPr lang="en-US" dirty="0">
                <a:latin typeface="Century Gothic" panose="020B0502020202020204" pitchFamily="34" charset="0"/>
              </a:rPr>
              <a:t>Unearned income of children will no longer be subject to parent’s tax rate</a:t>
            </a:r>
          </a:p>
          <a:p>
            <a:endParaRPr lang="en-US" dirty="0" smtClean="0"/>
          </a:p>
          <a:p>
            <a:endParaRPr lang="en-US" dirty="0"/>
          </a:p>
        </p:txBody>
      </p:sp>
      <p:pic>
        <p:nvPicPr>
          <p:cNvPr id="3" name="Picture 2"/>
          <p:cNvPicPr>
            <a:picLocks noChangeAspect="1"/>
          </p:cNvPicPr>
          <p:nvPr/>
        </p:nvPicPr>
        <p:blipFill>
          <a:blip r:embed="rId3"/>
          <a:stretch>
            <a:fillRect/>
          </a:stretch>
        </p:blipFill>
        <p:spPr>
          <a:xfrm>
            <a:off x="6334385" y="2091632"/>
            <a:ext cx="5306894" cy="3332235"/>
          </a:xfrm>
          <a:prstGeom prst="rect">
            <a:avLst/>
          </a:prstGeom>
        </p:spPr>
      </p:pic>
    </p:spTree>
    <p:extLst>
      <p:ext uri="{BB962C8B-B14F-4D97-AF65-F5344CB8AC3E}">
        <p14:creationId xmlns:p14="http://schemas.microsoft.com/office/powerpoint/2010/main" val="990786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902" y="1736327"/>
            <a:ext cx="4947458" cy="3932953"/>
          </a:xfrm>
        </p:spPr>
        <p:txBody>
          <a:bodyPr/>
          <a:lstStyle/>
          <a:p>
            <a:r>
              <a:rPr lang="en-US" dirty="0">
                <a:latin typeface="Century Gothic" panose="020B0502020202020204" pitchFamily="34" charset="0"/>
              </a:rPr>
              <a:t>Estate tax exemption and Generation Skipping Tax exemption have doubled</a:t>
            </a:r>
          </a:p>
          <a:p>
            <a:endParaRPr lang="en-US" dirty="0">
              <a:latin typeface="Century Gothic" panose="020B0502020202020204" pitchFamily="34" charset="0"/>
            </a:endParaRPr>
          </a:p>
          <a:p>
            <a:r>
              <a:rPr lang="en-US" dirty="0">
                <a:latin typeface="Century Gothic" panose="020B0502020202020204" pitchFamily="34" charset="0"/>
              </a:rPr>
              <a:t>Assets in an estate are still subject to step-up in basis to fair market value at the date of death</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358" y="1734880"/>
            <a:ext cx="5530396" cy="3934400"/>
          </a:xfrm>
          <a:prstGeom prst="rect">
            <a:avLst/>
          </a:prstGeom>
        </p:spPr>
      </p:pic>
    </p:spTree>
    <p:extLst>
      <p:ext uri="{BB962C8B-B14F-4D97-AF65-F5344CB8AC3E}">
        <p14:creationId xmlns:p14="http://schemas.microsoft.com/office/powerpoint/2010/main" val="3924696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63084" y="609600"/>
            <a:ext cx="3925541" cy="1025525"/>
          </a:xfrm>
          <a:prstGeom prst="rect">
            <a:avLst/>
          </a:prstGeom>
        </p:spPr>
        <p:txBody>
          <a:bodyPr/>
          <a:lstStyle/>
          <a:p>
            <a:pPr algn="l"/>
            <a:r>
              <a:rPr lang="en-US" b="1" dirty="0" smtClean="0">
                <a:latin typeface="Century Gothic" pitchFamily="34" charset="0"/>
              </a:rPr>
              <a:t>Non-Profits</a:t>
            </a:r>
            <a:endParaRPr lang="en-US" b="1" dirty="0">
              <a:latin typeface="Century Gothic" pitchFamily="34" charset="0"/>
            </a:endParaRPr>
          </a:p>
        </p:txBody>
      </p:sp>
    </p:spTree>
    <p:extLst>
      <p:ext uri="{BB962C8B-B14F-4D97-AF65-F5344CB8AC3E}">
        <p14:creationId xmlns:p14="http://schemas.microsoft.com/office/powerpoint/2010/main" val="411618199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latin typeface="Century Gothic" panose="020B0502020202020204" pitchFamily="34" charset="0"/>
              </a:rPr>
              <a:t>The indirect impact for non-profits is considered negative due to the standard deduction increase and the increase in the estate tax exemption</a:t>
            </a:r>
          </a:p>
          <a:p>
            <a:endParaRPr lang="en-US" dirty="0">
              <a:latin typeface="Century Gothic" panose="020B0502020202020204" pitchFamily="34" charset="0"/>
            </a:endParaRPr>
          </a:p>
          <a:p>
            <a:r>
              <a:rPr lang="en-US" dirty="0" smtClean="0">
                <a:latin typeface="Century Gothic" panose="020B0502020202020204" pitchFamily="34" charset="0"/>
              </a:rPr>
              <a:t>New rules taxing executive compensation over $1M</a:t>
            </a:r>
          </a:p>
          <a:p>
            <a:endParaRPr lang="en-US" dirty="0">
              <a:latin typeface="Century Gothic" panose="020B0502020202020204" pitchFamily="34" charset="0"/>
            </a:endParaRPr>
          </a:p>
          <a:p>
            <a:r>
              <a:rPr lang="en-US" dirty="0" smtClean="0">
                <a:latin typeface="Century Gothic" panose="020B0502020202020204" pitchFamily="34" charset="0"/>
              </a:rPr>
              <a:t>Excise tax on endowments of universities</a:t>
            </a:r>
          </a:p>
          <a:p>
            <a:endParaRPr lang="en-US" dirty="0">
              <a:latin typeface="Century Gothic" panose="020B0502020202020204" pitchFamily="34" charset="0"/>
            </a:endParaRPr>
          </a:p>
          <a:p>
            <a:r>
              <a:rPr lang="en-US" dirty="0" smtClean="0">
                <a:latin typeface="Century Gothic" panose="020B0502020202020204" pitchFamily="34" charset="0"/>
              </a:rPr>
              <a:t>Modified treatment of unrelated business income</a:t>
            </a:r>
          </a:p>
          <a:p>
            <a:endParaRPr lang="en-US" dirty="0"/>
          </a:p>
          <a:p>
            <a:endParaRPr lang="en-US" dirty="0"/>
          </a:p>
          <a:p>
            <a:endParaRPr lang="en-US" dirty="0"/>
          </a:p>
        </p:txBody>
      </p:sp>
    </p:spTree>
    <p:extLst>
      <p:ext uri="{BB962C8B-B14F-4D97-AF65-F5344CB8AC3E}">
        <p14:creationId xmlns:p14="http://schemas.microsoft.com/office/powerpoint/2010/main" val="4266931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5514" y="581891"/>
            <a:ext cx="8085512" cy="1246909"/>
          </a:xfrm>
          <a:prstGeom prst="rect">
            <a:avLst/>
          </a:prstGeom>
        </p:spPr>
        <p:txBody>
          <a:bodyPr/>
          <a:lstStyle/>
          <a:p>
            <a:pPr algn="l"/>
            <a:r>
              <a:rPr lang="en-US" b="1" dirty="0" smtClean="0">
                <a:latin typeface="Century Gothic" pitchFamily="34" charset="0"/>
              </a:rPr>
              <a:t>States</a:t>
            </a:r>
            <a:endParaRPr lang="en-US" b="1" dirty="0">
              <a:latin typeface="Century Gothic" pitchFamily="34" charset="0"/>
            </a:endParaRPr>
          </a:p>
        </p:txBody>
      </p:sp>
    </p:spTree>
    <p:extLst>
      <p:ext uri="{BB962C8B-B14F-4D97-AF65-F5344CB8AC3E}">
        <p14:creationId xmlns:p14="http://schemas.microsoft.com/office/powerpoint/2010/main" val="24873250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07477" y="1228015"/>
            <a:ext cx="8484523" cy="5388916"/>
          </a:xfrm>
        </p:spPr>
        <p:txBody>
          <a:bodyPr>
            <a:normAutofit/>
          </a:bodyPr>
          <a:lstStyle/>
          <a:p>
            <a:pPr marL="0" indent="0">
              <a:buNone/>
            </a:pPr>
            <a:r>
              <a:rPr lang="en-US" sz="3200" b="1" dirty="0" smtClean="0">
                <a:latin typeface="Century Gothic" panose="020B0502020202020204" pitchFamily="34" charset="0"/>
              </a:rPr>
              <a:t>Fake News!</a:t>
            </a:r>
          </a:p>
          <a:p>
            <a:endParaRPr lang="en-US" sz="1600" dirty="0">
              <a:latin typeface="Century Gothic" panose="020B0502020202020204" pitchFamily="34" charset="0"/>
            </a:endParaRPr>
          </a:p>
          <a:p>
            <a:r>
              <a:rPr lang="en-US" dirty="0" smtClean="0">
                <a:latin typeface="Century Gothic" panose="020B0502020202020204" pitchFamily="34" charset="0"/>
              </a:rPr>
              <a:t>Repeal of estate tax</a:t>
            </a:r>
            <a:endParaRPr lang="en-US" dirty="0">
              <a:latin typeface="Century Gothic" panose="020B0502020202020204" pitchFamily="34" charset="0"/>
            </a:endParaRPr>
          </a:p>
          <a:p>
            <a:r>
              <a:rPr lang="en-US" dirty="0" smtClean="0">
                <a:latin typeface="Century Gothic" panose="020B0502020202020204" pitchFamily="34" charset="0"/>
              </a:rPr>
              <a:t>Full elimination of AMT for individuals</a:t>
            </a:r>
            <a:endParaRPr lang="en-US" dirty="0">
              <a:latin typeface="Century Gothic" panose="020B0502020202020204" pitchFamily="34" charset="0"/>
            </a:endParaRPr>
          </a:p>
          <a:p>
            <a:r>
              <a:rPr lang="en-US" dirty="0" smtClean="0">
                <a:latin typeface="Century Gothic" panose="020B0502020202020204" pitchFamily="34" charset="0"/>
              </a:rPr>
              <a:t>Limit of the ability to exclude gain on sale of residence</a:t>
            </a:r>
            <a:endParaRPr lang="en-US" dirty="0">
              <a:latin typeface="Century Gothic" panose="020B0502020202020204" pitchFamily="34" charset="0"/>
            </a:endParaRPr>
          </a:p>
          <a:p>
            <a:r>
              <a:rPr lang="en-US" dirty="0" smtClean="0">
                <a:latin typeface="Century Gothic" panose="020B0502020202020204" pitchFamily="34" charset="0"/>
              </a:rPr>
              <a:t>Elimination of medical expenses and student loan interest itemized deductions</a:t>
            </a:r>
            <a:endParaRPr lang="en-US" dirty="0">
              <a:latin typeface="Century Gothic" panose="020B0502020202020204" pitchFamily="34" charset="0"/>
            </a:endParaRPr>
          </a:p>
          <a:p>
            <a:r>
              <a:rPr lang="en-US" dirty="0" smtClean="0">
                <a:latin typeface="Century Gothic" panose="020B0502020202020204" pitchFamily="34" charset="0"/>
              </a:rPr>
              <a:t>Repeal of some credit including employer provided child care credit and work opportunity credit</a:t>
            </a:r>
            <a:endParaRPr lang="en-US"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44" y="1228015"/>
            <a:ext cx="2776450" cy="4965574"/>
          </a:xfrm>
          <a:prstGeom prst="rect">
            <a:avLst/>
          </a:prstGeom>
        </p:spPr>
      </p:pic>
    </p:spTree>
    <p:extLst>
      <p:ext uri="{BB962C8B-B14F-4D97-AF65-F5344CB8AC3E}">
        <p14:creationId xmlns:p14="http://schemas.microsoft.com/office/powerpoint/2010/main" val="1558121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4" y="1842250"/>
            <a:ext cx="8107809" cy="4351338"/>
          </a:xfrm>
        </p:spPr>
        <p:txBody>
          <a:bodyPr/>
          <a:lstStyle/>
          <a:p>
            <a:r>
              <a:rPr lang="en-US" dirty="0" smtClean="0">
                <a:latin typeface="Century Gothic" panose="020B0502020202020204" pitchFamily="34" charset="0"/>
              </a:rPr>
              <a:t>There are 4 types of ways states can conform to the TCJA</a:t>
            </a:r>
          </a:p>
          <a:p>
            <a:pPr lvl="1"/>
            <a:r>
              <a:rPr lang="en-US" sz="2800" dirty="0" smtClean="0">
                <a:latin typeface="Century Gothic" panose="020B0502020202020204" pitchFamily="34" charset="0"/>
              </a:rPr>
              <a:t>Rolling conformity</a:t>
            </a:r>
          </a:p>
          <a:p>
            <a:pPr lvl="1"/>
            <a:r>
              <a:rPr lang="en-US" sz="2800" dirty="0" smtClean="0">
                <a:latin typeface="Century Gothic" panose="020B0502020202020204" pitchFamily="34" charset="0"/>
              </a:rPr>
              <a:t>Static conformity</a:t>
            </a:r>
          </a:p>
          <a:p>
            <a:pPr lvl="1"/>
            <a:r>
              <a:rPr lang="en-US" sz="2800" dirty="0" smtClean="0">
                <a:latin typeface="Century Gothic" panose="020B0502020202020204" pitchFamily="34" charset="0"/>
              </a:rPr>
              <a:t>No general conformity (rare)</a:t>
            </a:r>
          </a:p>
          <a:p>
            <a:pPr lvl="1"/>
            <a:r>
              <a:rPr lang="en-US" sz="2800" dirty="0" smtClean="0">
                <a:latin typeface="Century Gothic" panose="020B0502020202020204" pitchFamily="34" charset="0"/>
              </a:rPr>
              <a:t>No income tax</a:t>
            </a:r>
          </a:p>
          <a:p>
            <a:pPr lvl="1"/>
            <a:endParaRPr lang="en-US" dirty="0">
              <a:latin typeface="Century Gothic" panose="020B0502020202020204" pitchFamily="34" charset="0"/>
            </a:endParaRP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081" y="2020419"/>
            <a:ext cx="2784291" cy="2857082"/>
          </a:xfrm>
          <a:prstGeom prst="rect">
            <a:avLst/>
          </a:prstGeom>
        </p:spPr>
      </p:pic>
    </p:spTree>
    <p:extLst>
      <p:ext uri="{BB962C8B-B14F-4D97-AF65-F5344CB8AC3E}">
        <p14:creationId xmlns:p14="http://schemas.microsoft.com/office/powerpoint/2010/main" val="212070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5513" y="659476"/>
            <a:ext cx="5508568" cy="1003069"/>
          </a:xfrm>
          <a:prstGeom prst="rect">
            <a:avLst/>
          </a:prstGeom>
        </p:spPr>
        <p:txBody>
          <a:bodyPr/>
          <a:lstStyle/>
          <a:p>
            <a:pPr algn="l"/>
            <a:r>
              <a:rPr lang="en-US" b="1" dirty="0" smtClean="0">
                <a:latin typeface="Century Gothic" pitchFamily="34" charset="0"/>
              </a:rPr>
              <a:t>Planning</a:t>
            </a:r>
            <a:endParaRPr lang="en-US" b="1" dirty="0">
              <a:latin typeface="Century Gothic" pitchFamily="34" charset="0"/>
            </a:endParaRPr>
          </a:p>
        </p:txBody>
      </p:sp>
    </p:spTree>
    <p:extLst>
      <p:ext uri="{BB962C8B-B14F-4D97-AF65-F5344CB8AC3E}">
        <p14:creationId xmlns:p14="http://schemas.microsoft.com/office/powerpoint/2010/main" val="382264433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32073" y="1892126"/>
            <a:ext cx="4959927" cy="4351338"/>
          </a:xfrm>
        </p:spPr>
        <p:txBody>
          <a:bodyPr/>
          <a:lstStyle/>
          <a:p>
            <a:endParaRPr lang="en-US" dirty="0" smtClean="0">
              <a:latin typeface="Century Gothic" panose="020B0502020202020204" pitchFamily="34" charset="0"/>
            </a:endParaRPr>
          </a:p>
          <a:p>
            <a:r>
              <a:rPr lang="en-US" dirty="0" smtClean="0">
                <a:latin typeface="Century Gothic" panose="020B0502020202020204" pitchFamily="34" charset="0"/>
              </a:rPr>
              <a:t>Phase </a:t>
            </a:r>
            <a:r>
              <a:rPr lang="en-US" dirty="0">
                <a:latin typeface="Century Gothic" panose="020B0502020202020204" pitchFamily="34" charset="0"/>
              </a:rPr>
              <a:t>out and limitation </a:t>
            </a:r>
            <a:r>
              <a:rPr lang="en-US" dirty="0" smtClean="0">
                <a:latin typeface="Century Gothic" panose="020B0502020202020204" pitchFamily="34" charset="0"/>
              </a:rPr>
              <a:t>awareness</a:t>
            </a:r>
          </a:p>
          <a:p>
            <a:endParaRPr lang="en-US" dirty="0">
              <a:latin typeface="Century Gothic" panose="020B0502020202020204" pitchFamily="34" charset="0"/>
            </a:endParaRPr>
          </a:p>
          <a:p>
            <a:r>
              <a:rPr lang="en-US" dirty="0" smtClean="0">
                <a:latin typeface="Century Gothic" panose="020B0502020202020204" pitchFamily="34" charset="0"/>
              </a:rPr>
              <a:t>Use of Alabama Accountability Act</a:t>
            </a:r>
          </a:p>
          <a:p>
            <a:pPr lvl="1"/>
            <a:r>
              <a:rPr lang="en-US" dirty="0" smtClean="0">
                <a:latin typeface="Century Gothic" panose="020B0502020202020204" pitchFamily="34" charset="0"/>
              </a:rPr>
              <a:t>All $30M has been reserved for 2018</a:t>
            </a:r>
            <a:endParaRPr lang="en-US" dirty="0">
              <a:latin typeface="Century Gothic" panose="020B0502020202020204" pitchFamily="34"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259" y="1754592"/>
            <a:ext cx="6733308" cy="4488872"/>
          </a:xfrm>
          <a:prstGeom prst="rect">
            <a:avLst/>
          </a:prstGeom>
        </p:spPr>
      </p:pic>
    </p:spTree>
    <p:extLst>
      <p:ext uri="{BB962C8B-B14F-4D97-AF65-F5344CB8AC3E}">
        <p14:creationId xmlns:p14="http://schemas.microsoft.com/office/powerpoint/2010/main" val="3979559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65513" y="659476"/>
            <a:ext cx="5508568" cy="1003069"/>
          </a:xfrm>
          <a:prstGeom prst="rect">
            <a:avLst/>
          </a:prstGeom>
        </p:spPr>
        <p:txBody>
          <a:bodyPr/>
          <a:lstStyle/>
          <a:p>
            <a:pPr algn="l"/>
            <a:r>
              <a:rPr lang="en-US" b="1" dirty="0" smtClean="0">
                <a:latin typeface="Century Gothic" pitchFamily="34" charset="0"/>
              </a:rPr>
              <a:t>Entity Choice</a:t>
            </a:r>
            <a:endParaRPr lang="en-US" b="1" dirty="0">
              <a:latin typeface="Century Gothic" pitchFamily="34" charset="0"/>
            </a:endParaRPr>
          </a:p>
        </p:txBody>
      </p:sp>
    </p:spTree>
    <p:extLst>
      <p:ext uri="{BB962C8B-B14F-4D97-AF65-F5344CB8AC3E}">
        <p14:creationId xmlns:p14="http://schemas.microsoft.com/office/powerpoint/2010/main" val="239464650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333" y="1046306"/>
            <a:ext cx="11238807" cy="5285914"/>
          </a:xfrm>
        </p:spPr>
        <p:txBody>
          <a:bodyPr>
            <a:normAutofit fontScale="92500"/>
          </a:bodyPr>
          <a:lstStyle/>
          <a:p>
            <a:pPr marL="0" indent="0">
              <a:buNone/>
            </a:pPr>
            <a:endParaRPr lang="en-US" dirty="0">
              <a:latin typeface="Century Gothic" panose="020B0502020202020204" pitchFamily="34" charset="0"/>
            </a:endParaRPr>
          </a:p>
          <a:p>
            <a:pPr marL="0" indent="0">
              <a:lnSpc>
                <a:spcPct val="100000"/>
              </a:lnSpc>
              <a:buNone/>
            </a:pPr>
            <a:r>
              <a:rPr lang="en-US" b="1" dirty="0">
                <a:latin typeface="Century Gothic" panose="020B0502020202020204" pitchFamily="34" charset="0"/>
              </a:rPr>
              <a:t>Factors favoring pass-through </a:t>
            </a:r>
            <a:r>
              <a:rPr lang="en-US" b="1" dirty="0" smtClean="0">
                <a:latin typeface="Century Gothic" panose="020B0502020202020204" pitchFamily="34" charset="0"/>
              </a:rPr>
              <a:t>status</a:t>
            </a:r>
          </a:p>
          <a:p>
            <a:pPr>
              <a:lnSpc>
                <a:spcPct val="100000"/>
              </a:lnSpc>
            </a:pPr>
            <a:endParaRPr lang="en-US" dirty="0">
              <a:latin typeface="Century Gothic" panose="020B0502020202020204" pitchFamily="34" charset="0"/>
            </a:endParaRPr>
          </a:p>
          <a:p>
            <a:pPr lvl="1">
              <a:lnSpc>
                <a:spcPct val="100000"/>
              </a:lnSpc>
            </a:pPr>
            <a:r>
              <a:rPr lang="en-US" sz="2600" dirty="0" smtClean="0">
                <a:latin typeface="Century Gothic" panose="020B0502020202020204" pitchFamily="34" charset="0"/>
              </a:rPr>
              <a:t>Sale of business will be taxable</a:t>
            </a:r>
            <a:endParaRPr lang="en-US" sz="2600" dirty="0">
              <a:latin typeface="Century Gothic" panose="020B0502020202020204" pitchFamily="34" charset="0"/>
            </a:endParaRPr>
          </a:p>
          <a:p>
            <a:pPr lvl="1">
              <a:lnSpc>
                <a:spcPct val="100000"/>
              </a:lnSpc>
            </a:pPr>
            <a:r>
              <a:rPr lang="en-US" sz="2600" dirty="0">
                <a:latin typeface="Century Gothic" panose="020B0502020202020204" pitchFamily="34" charset="0"/>
              </a:rPr>
              <a:t>High or moderate levels of discretionary distributions</a:t>
            </a:r>
          </a:p>
          <a:p>
            <a:pPr marL="685800" lvl="2">
              <a:lnSpc>
                <a:spcPct val="100000"/>
              </a:lnSpc>
              <a:spcBef>
                <a:spcPts val="1000"/>
              </a:spcBef>
            </a:pPr>
            <a:r>
              <a:rPr lang="en-US" sz="2600" dirty="0">
                <a:latin typeface="Century Gothic" panose="020B0502020202020204" pitchFamily="34" charset="0"/>
              </a:rPr>
              <a:t>Ability to claim the 20 percent pass-through deduction</a:t>
            </a:r>
          </a:p>
          <a:p>
            <a:pPr marL="685800" lvl="2">
              <a:lnSpc>
                <a:spcPct val="100000"/>
              </a:lnSpc>
              <a:spcBef>
                <a:spcPts val="1000"/>
              </a:spcBef>
            </a:pPr>
            <a:r>
              <a:rPr lang="en-US" sz="2600" dirty="0">
                <a:latin typeface="Century Gothic" panose="020B0502020202020204" pitchFamily="34" charset="0"/>
              </a:rPr>
              <a:t>Significant portion of return on investment derived from </a:t>
            </a:r>
            <a:r>
              <a:rPr lang="en-US" sz="2600" dirty="0" smtClean="0">
                <a:latin typeface="Century Gothic" panose="020B0502020202020204" pitchFamily="34" charset="0"/>
              </a:rPr>
              <a:t>unrealized appreciation </a:t>
            </a:r>
            <a:r>
              <a:rPr lang="en-US" sz="2600" dirty="0">
                <a:latin typeface="Century Gothic" panose="020B0502020202020204" pitchFamily="34" charset="0"/>
              </a:rPr>
              <a:t>in business assets, relative to current income</a:t>
            </a:r>
          </a:p>
          <a:p>
            <a:pPr marL="685800" lvl="2">
              <a:lnSpc>
                <a:spcPct val="100000"/>
              </a:lnSpc>
              <a:spcBef>
                <a:spcPts val="1000"/>
              </a:spcBef>
            </a:pPr>
            <a:r>
              <a:rPr lang="en-US" sz="2600" dirty="0">
                <a:latin typeface="Century Gothic" panose="020B0502020202020204" pitchFamily="34" charset="0"/>
              </a:rPr>
              <a:t>Active investors</a:t>
            </a:r>
          </a:p>
          <a:p>
            <a:pPr marL="685800" lvl="2">
              <a:lnSpc>
                <a:spcPct val="100000"/>
              </a:lnSpc>
              <a:spcBef>
                <a:spcPts val="1000"/>
              </a:spcBef>
            </a:pPr>
            <a:r>
              <a:rPr lang="en-US" sz="2600" dirty="0" smtClean="0">
                <a:latin typeface="Century Gothic" panose="020B0502020202020204" pitchFamily="34" charset="0"/>
              </a:rPr>
              <a:t>Purchaser prefers an asset purchase rather than a stock purchase</a:t>
            </a:r>
            <a:endParaRPr lang="en-US" sz="2600" dirty="0">
              <a:latin typeface="Century Gothic" panose="020B0502020202020204" pitchFamily="34" charset="0"/>
            </a:endParaRPr>
          </a:p>
          <a:p>
            <a:pPr marL="0" indent="0">
              <a:buNone/>
            </a:pPr>
            <a:endParaRPr lang="en-US" dirty="0"/>
          </a:p>
        </p:txBody>
      </p:sp>
    </p:spTree>
    <p:extLst>
      <p:ext uri="{BB962C8B-B14F-4D97-AF65-F5344CB8AC3E}">
        <p14:creationId xmlns:p14="http://schemas.microsoft.com/office/powerpoint/2010/main" val="4247137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333" y="1046306"/>
            <a:ext cx="11238807" cy="5377354"/>
          </a:xfrm>
        </p:spPr>
        <p:txBody>
          <a:bodyPr>
            <a:normAutofit fontScale="92500" lnSpcReduction="10000"/>
          </a:bodyPr>
          <a:lstStyle/>
          <a:p>
            <a:pPr marL="0" indent="0">
              <a:buNone/>
            </a:pPr>
            <a:endParaRPr lang="en-US" dirty="0">
              <a:latin typeface="Century Gothic" panose="020B0502020202020204" pitchFamily="34" charset="0"/>
            </a:endParaRPr>
          </a:p>
          <a:p>
            <a:pPr marL="0" indent="0">
              <a:lnSpc>
                <a:spcPct val="110000"/>
              </a:lnSpc>
              <a:buNone/>
            </a:pPr>
            <a:r>
              <a:rPr lang="en-US" b="1" dirty="0" smtClean="0">
                <a:latin typeface="Century Gothic" panose="020B0502020202020204" pitchFamily="34" charset="0"/>
              </a:rPr>
              <a:t>Factors </a:t>
            </a:r>
            <a:r>
              <a:rPr lang="en-US" b="1" dirty="0">
                <a:latin typeface="Century Gothic" panose="020B0502020202020204" pitchFamily="34" charset="0"/>
              </a:rPr>
              <a:t>favoring C corporation </a:t>
            </a:r>
            <a:r>
              <a:rPr lang="en-US" b="1" dirty="0" smtClean="0">
                <a:latin typeface="Century Gothic" panose="020B0502020202020204" pitchFamily="34" charset="0"/>
              </a:rPr>
              <a:t>status</a:t>
            </a:r>
          </a:p>
          <a:p>
            <a:pPr marL="0" indent="0">
              <a:lnSpc>
                <a:spcPct val="110000"/>
              </a:lnSpc>
              <a:buNone/>
            </a:pPr>
            <a:endParaRPr lang="en-US" b="1" dirty="0" smtClean="0">
              <a:latin typeface="Century Gothic" panose="020B0502020202020204" pitchFamily="34" charset="0"/>
            </a:endParaRPr>
          </a:p>
          <a:p>
            <a:pPr>
              <a:lnSpc>
                <a:spcPct val="110000"/>
              </a:lnSpc>
            </a:pPr>
            <a:r>
              <a:rPr lang="en-US" dirty="0" smtClean="0">
                <a:latin typeface="Century Gothic" panose="020B0502020202020204" pitchFamily="34" charset="0"/>
              </a:rPr>
              <a:t>Asset sale is </a:t>
            </a:r>
            <a:r>
              <a:rPr lang="en-US" dirty="0">
                <a:latin typeface="Century Gothic" panose="020B0502020202020204" pitchFamily="34" charset="0"/>
              </a:rPr>
              <a:t>unlikely or in distant </a:t>
            </a:r>
            <a:r>
              <a:rPr lang="en-US" dirty="0" smtClean="0">
                <a:latin typeface="Century Gothic" panose="020B0502020202020204" pitchFamily="34" charset="0"/>
              </a:rPr>
              <a:t>future</a:t>
            </a:r>
          </a:p>
          <a:p>
            <a:pPr>
              <a:lnSpc>
                <a:spcPct val="110000"/>
              </a:lnSpc>
            </a:pPr>
            <a:r>
              <a:rPr lang="en-US" dirty="0" smtClean="0">
                <a:latin typeface="Century Gothic" panose="020B0502020202020204" pitchFamily="34" charset="0"/>
              </a:rPr>
              <a:t>Modest </a:t>
            </a:r>
            <a:r>
              <a:rPr lang="en-US" dirty="0">
                <a:latin typeface="Century Gothic" panose="020B0502020202020204" pitchFamily="34" charset="0"/>
              </a:rPr>
              <a:t>discretionary distributions</a:t>
            </a:r>
          </a:p>
          <a:p>
            <a:pPr>
              <a:lnSpc>
                <a:spcPct val="110000"/>
              </a:lnSpc>
            </a:pPr>
            <a:r>
              <a:rPr lang="en-US" dirty="0" smtClean="0">
                <a:latin typeface="Century Gothic" panose="020B0502020202020204" pitchFamily="34" charset="0"/>
              </a:rPr>
              <a:t>Alternative </a:t>
            </a:r>
            <a:r>
              <a:rPr lang="en-US" dirty="0">
                <a:latin typeface="Century Gothic" panose="020B0502020202020204" pitchFamily="34" charset="0"/>
              </a:rPr>
              <a:t>means to generate cash for owners (e.g., IC-DISC)</a:t>
            </a:r>
          </a:p>
          <a:p>
            <a:pPr>
              <a:lnSpc>
                <a:spcPct val="110000"/>
              </a:lnSpc>
            </a:pPr>
            <a:r>
              <a:rPr lang="en-US" dirty="0" smtClean="0">
                <a:latin typeface="Century Gothic" panose="020B0502020202020204" pitchFamily="34" charset="0"/>
              </a:rPr>
              <a:t>Inability </a:t>
            </a:r>
            <a:r>
              <a:rPr lang="en-US" dirty="0">
                <a:latin typeface="Century Gothic" panose="020B0502020202020204" pitchFamily="34" charset="0"/>
              </a:rPr>
              <a:t>to claim the 20 percent pass-through deduction</a:t>
            </a:r>
          </a:p>
          <a:p>
            <a:pPr>
              <a:lnSpc>
                <a:spcPct val="110000"/>
              </a:lnSpc>
            </a:pPr>
            <a:r>
              <a:rPr lang="en-US" dirty="0" smtClean="0">
                <a:latin typeface="Century Gothic" panose="020B0502020202020204" pitchFamily="34" charset="0"/>
              </a:rPr>
              <a:t>Passive </a:t>
            </a:r>
            <a:r>
              <a:rPr lang="en-US" dirty="0">
                <a:latin typeface="Century Gothic" panose="020B0502020202020204" pitchFamily="34" charset="0"/>
              </a:rPr>
              <a:t>investors</a:t>
            </a:r>
          </a:p>
          <a:p>
            <a:pPr>
              <a:lnSpc>
                <a:spcPct val="110000"/>
              </a:lnSpc>
            </a:pPr>
            <a:r>
              <a:rPr lang="en-US" dirty="0" smtClean="0">
                <a:latin typeface="Century Gothic" panose="020B0502020202020204" pitchFamily="34" charset="0"/>
              </a:rPr>
              <a:t>Significant </a:t>
            </a:r>
            <a:r>
              <a:rPr lang="en-US" dirty="0">
                <a:latin typeface="Century Gothic" panose="020B0502020202020204" pitchFamily="34" charset="0"/>
              </a:rPr>
              <a:t>state income tax on operating income</a:t>
            </a:r>
          </a:p>
          <a:p>
            <a:pPr>
              <a:lnSpc>
                <a:spcPct val="110000"/>
              </a:lnSpc>
            </a:pPr>
            <a:r>
              <a:rPr lang="en-US" dirty="0" smtClean="0">
                <a:latin typeface="Century Gothic" panose="020B0502020202020204" pitchFamily="34" charset="0"/>
              </a:rPr>
              <a:t>Purchaser of business will purchase stock or assets</a:t>
            </a:r>
            <a:endParaRPr lang="en-US" dirty="0">
              <a:latin typeface="Century Gothic" panose="020B0502020202020204" pitchFamily="34" charset="0"/>
            </a:endParaRPr>
          </a:p>
          <a:p>
            <a:pPr marL="0" indent="0">
              <a:buNone/>
            </a:pPr>
            <a:endParaRPr lang="en-US" dirty="0"/>
          </a:p>
        </p:txBody>
      </p:sp>
    </p:spTree>
    <p:extLst>
      <p:ext uri="{BB962C8B-B14F-4D97-AF65-F5344CB8AC3E}">
        <p14:creationId xmlns:p14="http://schemas.microsoft.com/office/powerpoint/2010/main" val="3508378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1120" y="1326609"/>
            <a:ext cx="6434894" cy="4824810"/>
          </a:xfrm>
          <a:prstGeom prst="rect">
            <a:avLst/>
          </a:prstGeom>
        </p:spPr>
      </p:pic>
    </p:spTree>
    <p:extLst>
      <p:ext uri="{BB962C8B-B14F-4D97-AF65-F5344CB8AC3E}">
        <p14:creationId xmlns:p14="http://schemas.microsoft.com/office/powerpoint/2010/main" val="51443554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00032" y="3686863"/>
            <a:ext cx="2194560" cy="977191"/>
          </a:xfrm>
          <a:prstGeom prst="rect">
            <a:avLst/>
          </a:prstGeom>
          <a:noFill/>
        </p:spPr>
        <p:txBody>
          <a:bodyPr wrap="square" rtlCol="0">
            <a:spAutoFit/>
          </a:bodyPr>
          <a:lstStyle/>
          <a:p>
            <a:pPr algn="r">
              <a:spcBef>
                <a:spcPct val="75000"/>
              </a:spcBef>
              <a:defRPr/>
            </a:pPr>
            <a:r>
              <a:rPr lang="en-US" sz="1000" b="1" dirty="0">
                <a:solidFill>
                  <a:schemeClr val="bg1"/>
                </a:solidFill>
              </a:rPr>
              <a:t>Jackson Thornton</a:t>
            </a:r>
          </a:p>
          <a:p>
            <a:pPr algn="r">
              <a:spcBef>
                <a:spcPct val="75000"/>
              </a:spcBef>
              <a:defRPr/>
            </a:pPr>
            <a:r>
              <a:rPr lang="fr-FR" sz="1000" dirty="0">
                <a:solidFill>
                  <a:schemeClr val="bg1"/>
                </a:solidFill>
              </a:rPr>
              <a:t>200 Commerce Street</a:t>
            </a:r>
            <a:br>
              <a:rPr lang="fr-FR" sz="1000" dirty="0">
                <a:solidFill>
                  <a:schemeClr val="bg1"/>
                </a:solidFill>
              </a:rPr>
            </a:br>
            <a:r>
              <a:rPr lang="fr-FR" sz="1000" dirty="0">
                <a:solidFill>
                  <a:schemeClr val="bg1"/>
                </a:solidFill>
              </a:rPr>
              <a:t>Montgomery, Alabama  36104</a:t>
            </a:r>
            <a:br>
              <a:rPr lang="fr-FR" sz="1000" dirty="0">
                <a:solidFill>
                  <a:schemeClr val="bg1"/>
                </a:solidFill>
              </a:rPr>
            </a:br>
            <a:r>
              <a:rPr lang="en-US" sz="1000" dirty="0">
                <a:solidFill>
                  <a:schemeClr val="bg1"/>
                </a:solidFill>
              </a:rPr>
              <a:t>334.834.7660</a:t>
            </a:r>
          </a:p>
          <a:p>
            <a:pPr algn="r"/>
            <a:r>
              <a:rPr lang="en-US" sz="1000" dirty="0">
                <a:solidFill>
                  <a:schemeClr val="bg1"/>
                </a:solidFill>
              </a:rPr>
              <a:t>www.jacksonthornton.com</a:t>
            </a:r>
          </a:p>
        </p:txBody>
      </p:sp>
      <p:sp>
        <p:nvSpPr>
          <p:cNvPr id="3" name="Title 2"/>
          <p:cNvSpPr>
            <a:spLocks noGrp="1"/>
          </p:cNvSpPr>
          <p:nvPr>
            <p:ph type="title" idx="4294967295"/>
          </p:nvPr>
        </p:nvSpPr>
        <p:spPr>
          <a:xfrm>
            <a:off x="1981200" y="274638"/>
            <a:ext cx="7848600" cy="792162"/>
          </a:xfrm>
          <a:prstGeom prst="rect">
            <a:avLst/>
          </a:prstGeom>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895476" y="1"/>
            <a:ext cx="8772525" cy="1133475"/>
          </a:xfrm>
          <a:prstGeom prst="rect">
            <a:avLst/>
          </a:prstGeom>
          <a:noFill/>
          <a:ln w="9525">
            <a:noFill/>
            <a:miter lim="800000"/>
            <a:headEnd/>
            <a:tailEnd/>
          </a:ln>
        </p:spPr>
      </p:pic>
    </p:spTree>
    <p:extLst>
      <p:ext uri="{BB962C8B-B14F-4D97-AF65-F5344CB8AC3E}">
        <p14:creationId xmlns:p14="http://schemas.microsoft.com/office/powerpoint/2010/main" val="295512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812175" y="1383118"/>
            <a:ext cx="8927869" cy="5226647"/>
          </a:xfrm>
          <a:prstGeom prst="rect">
            <a:avLst/>
          </a:prstGeom>
        </p:spPr>
      </p:pic>
    </p:spTree>
    <p:extLst>
      <p:ext uri="{BB962C8B-B14F-4D97-AF65-F5344CB8AC3E}">
        <p14:creationId xmlns:p14="http://schemas.microsoft.com/office/powerpoint/2010/main" val="1787763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latin typeface="Century Gothic" panose="020B0502020202020204" pitchFamily="34" charset="0"/>
            </a:endParaRPr>
          </a:p>
          <a:p>
            <a:endParaRPr lang="en-US" dirty="0">
              <a:latin typeface="Century Gothic" panose="020B0502020202020204" pitchFamily="34" charset="0"/>
            </a:endParaRPr>
          </a:p>
          <a:p>
            <a:r>
              <a:rPr lang="en-US" dirty="0" smtClean="0">
                <a:latin typeface="Century Gothic" panose="020B0502020202020204" pitchFamily="34" charset="0"/>
              </a:rPr>
              <a:t>Are the changes wide ranging?</a:t>
            </a:r>
          </a:p>
          <a:p>
            <a:endParaRPr lang="en-US" dirty="0">
              <a:latin typeface="Century Gothic" panose="020B0502020202020204" pitchFamily="34" charset="0"/>
            </a:endParaRPr>
          </a:p>
          <a:p>
            <a:r>
              <a:rPr lang="en-US" dirty="0" smtClean="0">
                <a:latin typeface="Century Gothic" panose="020B0502020202020204" pitchFamily="34" charset="0"/>
              </a:rPr>
              <a:t>Will my taxes be simpler?</a:t>
            </a:r>
          </a:p>
          <a:p>
            <a:endParaRPr lang="en-US" dirty="0">
              <a:latin typeface="Century Gothic" panose="020B0502020202020204" pitchFamily="34" charset="0"/>
            </a:endParaRPr>
          </a:p>
          <a:p>
            <a:r>
              <a:rPr lang="en-US" dirty="0" smtClean="0">
                <a:latin typeface="Century Gothic" panose="020B0502020202020204" pitchFamily="34" charset="0"/>
              </a:rPr>
              <a:t>Who will derive the most benefit?</a:t>
            </a:r>
            <a:endParaRPr lang="en-US"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63" y="1475520"/>
            <a:ext cx="3988724" cy="4701443"/>
          </a:xfrm>
          <a:prstGeom prst="rect">
            <a:avLst/>
          </a:prstGeom>
        </p:spPr>
      </p:pic>
    </p:spTree>
    <p:extLst>
      <p:ext uri="{BB962C8B-B14F-4D97-AF65-F5344CB8AC3E}">
        <p14:creationId xmlns:p14="http://schemas.microsoft.com/office/powerpoint/2010/main" val="454172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13951" y="709353"/>
            <a:ext cx="7754937" cy="1025525"/>
          </a:xfrm>
          <a:prstGeom prst="rect">
            <a:avLst/>
          </a:prstGeom>
        </p:spPr>
        <p:txBody>
          <a:bodyPr/>
          <a:lstStyle/>
          <a:p>
            <a:pPr algn="l"/>
            <a:r>
              <a:rPr lang="en-US" b="1" dirty="0" smtClean="0">
                <a:latin typeface="Century Gothic" pitchFamily="34" charset="0"/>
              </a:rPr>
              <a:t>Business Overview</a:t>
            </a:r>
            <a:endParaRPr lang="en-US" b="1" dirty="0">
              <a:latin typeface="Century Gothic" pitchFamily="34" charset="0"/>
            </a:endParaRPr>
          </a:p>
        </p:txBody>
      </p:sp>
    </p:spTree>
    <p:extLst>
      <p:ext uri="{BB962C8B-B14F-4D97-AF65-F5344CB8AC3E}">
        <p14:creationId xmlns:p14="http://schemas.microsoft.com/office/powerpoint/2010/main" val="42183955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05780" y="1825625"/>
            <a:ext cx="9348019" cy="4351338"/>
          </a:xfrm>
        </p:spPr>
        <p:txBody>
          <a:bodyPr>
            <a:normAutofit fontScale="92500" lnSpcReduction="10000"/>
          </a:bodyPr>
          <a:lstStyle/>
          <a:p>
            <a:pPr marL="0" indent="0">
              <a:buNone/>
            </a:pPr>
            <a:r>
              <a:rPr lang="en-US" sz="3500" b="1" dirty="0" smtClean="0">
                <a:latin typeface="Century Gothic" panose="020B0502020202020204" pitchFamily="34" charset="0"/>
              </a:rPr>
              <a:t>C Corporations</a:t>
            </a:r>
          </a:p>
          <a:p>
            <a:endParaRPr lang="en-US" dirty="0">
              <a:latin typeface="Century Gothic" panose="020B0502020202020204" pitchFamily="34" charset="0"/>
            </a:endParaRPr>
          </a:p>
          <a:p>
            <a:r>
              <a:rPr lang="en-US" dirty="0" smtClean="0">
                <a:latin typeface="Century Gothic" panose="020B0502020202020204" pitchFamily="34" charset="0"/>
              </a:rPr>
              <a:t>Rate reduced from 35% to 21% for C corporations only</a:t>
            </a:r>
          </a:p>
          <a:p>
            <a:endParaRPr lang="en-US" dirty="0">
              <a:latin typeface="Century Gothic" panose="020B0502020202020204" pitchFamily="34" charset="0"/>
            </a:endParaRPr>
          </a:p>
          <a:p>
            <a:r>
              <a:rPr lang="en-US" dirty="0" smtClean="0">
                <a:latin typeface="Century Gothic" panose="020B0502020202020204" pitchFamily="34" charset="0"/>
              </a:rPr>
              <a:t>Repeal of alternative minimum tax</a:t>
            </a:r>
          </a:p>
          <a:p>
            <a:endParaRPr lang="en-US" dirty="0">
              <a:latin typeface="Century Gothic" panose="020B0502020202020204" pitchFamily="34" charset="0"/>
            </a:endParaRPr>
          </a:p>
          <a:p>
            <a:r>
              <a:rPr lang="en-US" dirty="0" smtClean="0">
                <a:latin typeface="Century Gothic" panose="020B0502020202020204" pitchFamily="34" charset="0"/>
              </a:rPr>
              <a:t>Elimination of special rate for personal service corporations</a:t>
            </a:r>
          </a:p>
          <a:p>
            <a:endParaRPr lang="en-US" dirty="0">
              <a:latin typeface="Century Gothic" panose="020B0502020202020204" pitchFamily="34" charset="0"/>
            </a:endParaRPr>
          </a:p>
          <a:p>
            <a:r>
              <a:rPr lang="en-US" dirty="0" smtClean="0">
                <a:latin typeface="Century Gothic" panose="020B0502020202020204" pitchFamily="34" charset="0"/>
              </a:rPr>
              <a:t>Change in dividend received deduction rules</a:t>
            </a:r>
            <a:endParaRPr lang="en-US" dirty="0">
              <a:latin typeface="Century Gothic" panose="020B0502020202020204" pitchFamily="34" charset="0"/>
            </a:endParaRPr>
          </a:p>
        </p:txBody>
      </p:sp>
      <p:sp>
        <p:nvSpPr>
          <p:cNvPr id="3" name="AutoShape 2" descr="Image result for down arrow imag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50" y="3141575"/>
            <a:ext cx="1719438" cy="1719438"/>
          </a:xfrm>
          <a:prstGeom prst="rect">
            <a:avLst/>
          </a:prstGeom>
        </p:spPr>
      </p:pic>
    </p:spTree>
    <p:extLst>
      <p:ext uri="{BB962C8B-B14F-4D97-AF65-F5344CB8AC3E}">
        <p14:creationId xmlns:p14="http://schemas.microsoft.com/office/powerpoint/2010/main" val="3230509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6665" y="1238865"/>
            <a:ext cx="5251499" cy="5825612"/>
          </a:xfrm>
        </p:spPr>
        <p:txBody>
          <a:bodyPr>
            <a:normAutofit/>
          </a:bodyPr>
          <a:lstStyle/>
          <a:p>
            <a:r>
              <a:rPr lang="en-US" dirty="0" smtClean="0">
                <a:latin typeface="Century Gothic" panose="020B0502020202020204" pitchFamily="34" charset="0"/>
              </a:rPr>
              <a:t>100% bonus depreciation replaces 50% bonus depreciation</a:t>
            </a:r>
          </a:p>
          <a:p>
            <a:r>
              <a:rPr lang="en-US" dirty="0" smtClean="0">
                <a:latin typeface="Century Gothic" panose="020B0502020202020204" pitchFamily="34" charset="0"/>
              </a:rPr>
              <a:t>Bonus depreciation can be taken on used property</a:t>
            </a:r>
          </a:p>
          <a:p>
            <a:r>
              <a:rPr lang="en-US" dirty="0" smtClean="0">
                <a:latin typeface="Century Gothic" panose="020B0502020202020204" pitchFamily="34" charset="0"/>
              </a:rPr>
              <a:t>Bonus percentage is valid until 2022, and phased out through 2026</a:t>
            </a:r>
          </a:p>
          <a:p>
            <a:r>
              <a:rPr lang="en-US" dirty="0" smtClean="0">
                <a:latin typeface="Century Gothic" panose="020B0502020202020204" pitchFamily="34" charset="0"/>
              </a:rPr>
              <a:t>Section </a:t>
            </a:r>
            <a:r>
              <a:rPr lang="en-US" dirty="0">
                <a:latin typeface="Century Gothic" panose="020B0502020202020204" pitchFamily="34" charset="0"/>
              </a:rPr>
              <a:t>179 property expensing of up to $1 million, subject to limitation and </a:t>
            </a:r>
            <a:r>
              <a:rPr lang="en-US" dirty="0" smtClean="0">
                <a:latin typeface="Century Gothic" panose="020B0502020202020204" pitchFamily="34" charset="0"/>
              </a:rPr>
              <a:t>phase-outs</a:t>
            </a:r>
          </a:p>
          <a:p>
            <a:r>
              <a:rPr lang="en-US" dirty="0" smtClean="0">
                <a:latin typeface="Century Gothic" panose="020B0502020202020204" pitchFamily="34" charset="0"/>
              </a:rPr>
              <a:t>Changes to 118 exclusions</a:t>
            </a:r>
          </a:p>
          <a:p>
            <a:endParaRPr lang="en-US" dirty="0">
              <a:latin typeface="Century Gothic" panose="020B0502020202020204" pitchFamily="34" charset="0"/>
            </a:endParaRP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164" y="1903961"/>
            <a:ext cx="5948847" cy="3965898"/>
          </a:xfrm>
          <a:prstGeom prst="rect">
            <a:avLst/>
          </a:prstGeom>
        </p:spPr>
      </p:pic>
    </p:spTree>
    <p:extLst>
      <p:ext uri="{BB962C8B-B14F-4D97-AF65-F5344CB8AC3E}">
        <p14:creationId xmlns:p14="http://schemas.microsoft.com/office/powerpoint/2010/main" val="1826641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Words>9069</Words>
  <Application>Microsoft Office PowerPoint</Application>
  <PresentationFormat>Widescreen</PresentationFormat>
  <Paragraphs>490</Paragraphs>
  <Slides>47</Slides>
  <Notes>47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Business Overview</vt:lpstr>
      <vt:lpstr>PowerPoint Presentation</vt:lpstr>
      <vt:lpstr>PowerPoint Presentation</vt:lpstr>
      <vt:lpstr>PowerPoint Presentation</vt:lpstr>
      <vt:lpstr>PowerPoint Presentation</vt:lpstr>
      <vt:lpstr>PowerPoint Presentation</vt:lpstr>
      <vt:lpstr>The “Pass-through Deduction” 20% Deduction of Qualified Business Income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Overview</vt:lpstr>
      <vt:lpstr>PowerPoint Presentation</vt:lpstr>
      <vt:lpstr>PowerPoint Presentation</vt:lpstr>
      <vt:lpstr>PowerPoint Presentation</vt:lpstr>
      <vt:lpstr>Acquisition Indebtedness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Non-Profits</vt:lpstr>
      <vt:lpstr>PowerPoint Presentation</vt:lpstr>
      <vt:lpstr>States</vt:lpstr>
      <vt:lpstr>PowerPoint Presentation</vt:lpstr>
      <vt:lpstr>Planning</vt:lpstr>
      <vt:lpstr>PowerPoint Presentation</vt:lpstr>
      <vt:lpstr>Entity Choice</vt:lpstr>
      <vt:lpstr>PowerPoint Presentation</vt:lpstr>
      <vt:lpstr>PowerPoint Presentation</vt:lpstr>
      <vt:lpstr>PowerPoint Presentation</vt:lpstr>
      <vt:lpstr>PowerPoint Presentation</vt:lpstr>
    </vt:vector>
  </TitlesOfParts>
  <Company>Jackson Thornton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Barnett</dc:creator>
  <cp:lastModifiedBy>Lisa Terry</cp:lastModifiedBy>
  <cp:revision>186</cp:revision>
  <cp:lastPrinted>2018-04-04T18:02:28Z</cp:lastPrinted>
  <dcterms:created xsi:type="dcterms:W3CDTF">2018-01-22T15:26:02Z</dcterms:created>
  <dcterms:modified xsi:type="dcterms:W3CDTF">2018-05-08T15:57:42Z</dcterms:modified>
</cp:coreProperties>
</file>